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10287000" cx="18288000"/>
  <p:notesSz cx="6858000" cy="9144000"/>
  <p:embeddedFontLst>
    <p:embeddedFont>
      <p:font typeface="Do Hyeon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8" roundtripDataSignature="AMtx7mhKNrYqEtZl8vfefnOnno/b8Up3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F31BC3C-DBBB-4BBE-8DD5-6BE547209462}">
  <a:tblStyle styleId="{7F31BC3C-DBBB-4BBE-8DD5-6BE5472094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customschemas.google.com/relationships/presentationmetadata" Target="metadata"/><Relationship Id="rId27" Type="http://schemas.openxmlformats.org/officeDocument/2006/relationships/font" Target="fonts/DoHyeon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dailypharm.com/Users/News/NewsView.html?ID=299301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ef842dd1d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1ef842dd1d_0_3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1ef842dd1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입지 후보지점(약국 위치)의</a:t>
            </a:r>
            <a:r>
              <a:rPr lang="en-US" sz="1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유동인구를 정확히 측정할 방법이 없었다. 우리가 생각한 간접 측정방식은 다음과 같다.</a:t>
            </a:r>
            <a:endParaRPr sz="13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o Hyeon"/>
              <a:buAutoNum type="arabicPeriod"/>
            </a:pPr>
            <a:r>
              <a:rPr lang="en-US" sz="1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버스 정류장 및 지하철역을 수요 지점으로 가정</a:t>
            </a:r>
            <a:endParaRPr sz="13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o Hyeon"/>
              <a:buAutoNum type="arabicPeriod"/>
            </a:pPr>
            <a:r>
              <a:rPr lang="en-US" sz="1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버스 정류장 및 지하철역의 승하차 인구 데이터를 합쳐서, 수요 지점의 유동인구량으로 취급</a:t>
            </a:r>
            <a:endParaRPr sz="13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o Hyeon"/>
              <a:buAutoNum type="arabicPeriod"/>
            </a:pPr>
            <a:r>
              <a:rPr lang="en-US" sz="1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입지 후보지(약국 위치)와 수요 지점간의 거리를 고려해서 약국 주변의 유동인구를 추정.</a:t>
            </a:r>
            <a:endParaRPr sz="13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또한, 개별 약국의 매출정보 역시 정확히 측정할 방법이 없었기에, 간접적으로 측정했다.(우리마을 상권 분석 서비스에서 제공하는 광진구 내 상권별 의약품 매출 데이터 사용)</a:t>
            </a:r>
            <a:endParaRPr sz="13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o Hyeon"/>
              <a:buAutoNum type="arabicPeriod"/>
            </a:pPr>
            <a:r>
              <a:rPr lang="en-US" sz="1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광진구 내에 존재하는 모든 상권에 대하여 의약품 매출만을 추출해서 2022년도 상권별 의약품 매출 데이터 생성</a:t>
            </a:r>
            <a:endParaRPr sz="13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o Hyeon"/>
              <a:buAutoNum type="arabicPeriod"/>
            </a:pPr>
            <a:r>
              <a:rPr lang="en-US" sz="1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각 수요지점에 대하여 manhattan 거리가 가장 가까운 상권들을 추출해 수요 지점에서 기대되는 의약품 수요량으로 취급</a:t>
            </a:r>
            <a:endParaRPr sz="13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o Hyeon"/>
              <a:buAutoNum type="arabicPeriod"/>
            </a:pPr>
            <a:r>
              <a:rPr lang="en-US" sz="1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입지 후보지(약국 위치)와 수요 지점간의 거리를 고려해서 약국에서 발생하는 매출정보를 추정.</a:t>
            </a:r>
            <a:endParaRPr sz="13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3" name="Google Shape;223;g21ef842dd1d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3ced7cff5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수식, 모델 설명, *** 맨하탄 거리 (단순 좌표계가 아닌 도심지역의 입지를 분석하는 문제이기 때문), 600m - 건강한 성인이 걸어서 7분이면 도달 가능한 거리리 : 15개 선정***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>
                <a:solidFill>
                  <a:srgbClr val="040C28"/>
                </a:solidFill>
              </a:rPr>
              <a:t>사전에 정해진 수의 최대 설치 가능 입지 수를 기반으로 가능한 많은 수요(수요 지점)를 커버할 수 있는 최적 입지 후보지들을 선정하는 기법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: 수요 지점 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 : 입지 후보 지점 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 : 개별 입지 후보지점에 대해서 수요지점을 커버 가능한 최대 거리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a_i : 수요 지점 i의 서비스 수요량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y_i : 이진 변수 : 1 - 수요지점 i가 최소 1개의 입지 후보로 커버되는 경우, 0 - 수요지점 i가 어떠한 입지 후보로도 커버되지 않는 경우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목적 함수 : 모든 수요 지점들에 대하여(I), 입지후보지가 커버하는(yi) 서비스 수요량을 최대화시키자.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N_i : 특정 수요지점 i 에 대하여 거리 S 이내에 존재하는 모든 입지 후보 지점(j)들의 집합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x_j : 이진 변수 : 1 - 입지 후보지점 j 에 대하여 적어도 하나 이상의 수요지점이 할당되어있는 경우, 0 - 입지 후보지점 j에 대하여 어떠한 수요 지점도 할당되어 있지 않은 경우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제약 조건 1 : 수요 지점 set에 존재하는 모든 수요 지점 i에 대하여, i가 적어도 하나의 입지 후보지에 의해 커버가 되어 있다면, i를 커버가능한 모든 시설 입지 후보 지점 j 중 적어도 하나에는 수요 지점이 할당(x_j == 1) 되어 있어야 한다(시그마(N_i에 포함되는 각 j에 대하여) x_i &gt;= y_i).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제약 조건2, 3 : y_i, x_j 는 {0, 1} 값을 가지는 이진 변수다.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 : 설치하기로 예정한 입지 지점의 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제약 조건 4 : 최적 입지 후보로 선정된 입지 후보 지점의 수는 설치하기로 정한 시설물의 수와 동일하다 </a:t>
            </a:r>
            <a:endParaRPr/>
          </a:p>
        </p:txBody>
      </p:sp>
      <p:sp>
        <p:nvSpPr>
          <p:cNvPr id="247" name="Google Shape;247;g23ced7cff59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ced7cff5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>
                <a:solidFill>
                  <a:schemeClr val="dk1"/>
                </a:solidFill>
              </a:rPr>
              <a:t>보건취약계층밀도: 행정동 보건취약계층(</a:t>
            </a:r>
            <a:r>
              <a:rPr lang="en-US">
                <a:solidFill>
                  <a:schemeClr val="dk1"/>
                </a:solidFill>
              </a:rPr>
              <a:t>65세 이상 노인 + 기초생활보장수급자 + 중증 장애인) / 행정동 면적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(시.도별 지역보건취약지원 보고서에 따르면) 보건취약지역지표 중 보건의료취약성 영역에서 보건의료 필요지수는 65세 이상 노인인구 / 기초생활보장수급자 / 중증장애인 비율을 따짐 -&gt; 따라서 광진구에 거주하는 65세 이상 노인인구 / 기초생활보장수급자 / 중증장애인의 수를 행정동 별로 파악함. 이를 비율로 나타내기 위하여 의료취약계층지수로 만들고 행정동의 면적으로 나누어서 보건취약계층밀도를 만듦.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>
                <a:solidFill>
                  <a:schemeClr val="dk1"/>
                </a:solidFill>
              </a:rPr>
              <a:t>가중치 : 대중교통(버스, 지하철) 유동인구 X (상권 매출 + 1) X 보건취약계층밀도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약국에서 최소거리에 위치한 상권의 의약품 매출 데이터와 약국에서 최소거리에 위치한 대중교통의 유동인구를 기준으로 함.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수요를 나타내는 유동인구, 매출을 곱함. 이때 매출에 1을 더하는 이유는 매출 중 0값이 있어서 이를 보정하기 위함임. 또한 약국의 행정동을 기준으로 보건취약계층밀도를 곱하여 약국이라는 의료시설의 특성을 고려함.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>
                <a:solidFill>
                  <a:schemeClr val="dk1"/>
                </a:solidFill>
              </a:rPr>
              <a:t>거리행렬 : Manhatten 거리를 사용하여 수요지점과 입지후보지점의 거리를 구함.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*** 맨하탄 거리 (이유도 ), 600m - 이유 : 15개 선정***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" name="Google Shape;262;g23ced7cff59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1ef842dd1d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, eda , 로그 변환 함 , 각 시간대 별로 돌렸다, 각 시간대 별로 겹치는 약국만 선정, 겹치는 약국이 커버하는 수요지점은 다 같았음 , 약 80% 커버함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로그변환 : 각 시간대 별 수요지점들의 가중치에 대하여 단변량 분석 결과 최대값, 최소값의 차이가 매우 크고, 분포가 한쪽에 몰려있었다.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따라서 로그 변환을 통해 가중치 값들에 변화를 주어 앞으로의 시각화 및 분석에 있어서 용이하도록 만들었다.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1ef842dd1d_0_3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3ced7cff5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멀쩡한 데이터</a:t>
            </a:r>
            <a:r>
              <a:rPr b="1" lang="en-US"/>
              <a:t>(가급적 지도 있음)</a:t>
            </a:r>
            <a:r>
              <a:rPr lang="en-US"/>
              <a:t>으로 넣어야함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와서 색바꾼 다음에 가져가시오~ 11. MCLP/모델링_MCLP_spopt/#수요 지점과 입지 후보지 시각화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 : 색깔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scaling : 원 크기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background_c : 배경색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이거를 시각화 전략이라거 하는게 너무,,,전략이 아니라 창피함 ㅋㅋㅋㅋ </a:t>
            </a:r>
            <a:endParaRPr/>
          </a:p>
        </p:txBody>
      </p:sp>
      <p:sp>
        <p:nvSpPr>
          <p:cNvPr id="296" name="Google Shape;296;g23ced7cff59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21611059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 시간대 별로 돌렸다, 각 시간대 별로 겹치는 약국만 선정, 겹치는 약국이 커버하는 수요지점은 다 같았음 , 약 80% 커버함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설명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+"/>
            </a:pPr>
            <a:r>
              <a:rPr lang="en-US"/>
              <a:t>각 시간대별로 나온 약국 표로 만들기 , 겹치는 약국 표로 만들고 이에 대한 수요 지점 표로 만들기  </a:t>
            </a:r>
            <a:r>
              <a:rPr b="1" lang="en-US"/>
              <a:t>&lt;&lt;&lt; 어라? 그 표를 제가 예시로 하나 만들게요 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0006시 : 365자양미소약국 15, 사랑약국 14, 고약국 13, 더클래식약국-16, 새봄약국-12, 우리들약국-23, 현약국-13, 구의온누리약국-20, 종합약국-23, 늘좋은약국-18, 온누리극동약국-13, 쉐르빌대학약국-19, 신백구약국-11, 아나파약국-23, 소라약국-22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 1821시: 365자양미소약국 15, 자양약국-14, 고약국 13, 더클래식약국-16, 신세계약국-13,현약국-13, 구의온누리약국-20, 중앙약국-26, 군자세계로약국-19, 스마일약국-11, 한솔약국-13, 쉐르빌대학약국-19, 세종약국-12, 신성온누리약국-23, 천사약국-24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2124시: 더참사랑약국-11, 365자양미소약국 15,고약국 13, 참약사도담약국-12, 더클래식약국-16, 새봄약국-12, 현약국-13, 21세기약국-26, 구의온누리약국-20, 군자조은약국-20, 스마일약국-11, 한솔약국-13, 쉐르빌대학약국-19,신백구약국-11, 천사약국-24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공통약국 : 현약국, 구의온누리약국, 더클래식약국, 고약국, 365자양미소약국, 쉐르빌대학약국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216110594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214fb6946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여기서 약국 두세개정도 넣어서 구체적인 모습 보여주기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-&gt; 약국 이름, 약국 위치(주소), 약국이 커버하는 수요지점(지하철, 버스정류장 이름)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~ 가나다순으로 파악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2214fb69460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214fb69460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여기서 약국 두세개정도 넣어서 구체적인 모습 보여주기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-&gt; 약국 이름, 약국 위치(주소), 약국이 커버하는 수요지점(지하철, 버스정류장 이름)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~ 가나다순으로 파악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시계방향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현약국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구의온누리약국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쉐르빌 대학약국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고약국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5" name="Google Shape;335;g2214fb69460_0_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216110594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여기서 약국 두세개정도 넣어서 구체적인 모습 보여주기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-&gt; 약국 이름, 약국 위치(주소), 약국이 커버하는 수요지점(지하철, 버스정류장 이름)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~ 가나다순으로 파악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>
                <a:solidFill>
                  <a:schemeClr val="dk1"/>
                </a:solidFill>
              </a:rPr>
              <a:t>구리온누리약국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>
                <a:solidFill>
                  <a:schemeClr val="dk1"/>
                </a:solidFill>
              </a:rPr>
              <a:t>현약국국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0" name="Google Shape;360;g22161105940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1ef842dd1d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기대효과 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우선순위 기반 - 겹치는 것 최소화 하여 화상투약기 최적 입지 선정 가능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유동인구 평균치 / 대학교 주변 및 번화가 주변 - 유동인구 많아서 더욱 많은 사람이 이용 가능,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경력단절 약사-일자리 창출 (약국에서 고용)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재택근무 가능(시간적 탄력성)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한계점 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데이터 적다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데이터 시점에 차이 있음 (ex. 보건취약계층인구(2019), 다른 데이터(2022), 약국 위치 데이터(2023))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상권 매출을 약국 매출로 간접적으로 측정하여 정확한 매출 아님. 차이가 클 수 도? 잇음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77" name="Google Shape;377;g21ef842dd1d_0_2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3ced7cff5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23ced7cff59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1ef842dd1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21ef842dd1d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3c9aa6d77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3c9aa6d772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ced7cff5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3ced7cff59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ef842dd1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승우님 이거 하나 지워야 할 것 같아요 연구 배경이 넘 많음</a:t>
            </a:r>
            <a:endParaRPr/>
          </a:p>
        </p:txBody>
      </p:sp>
      <p:sp>
        <p:nvSpPr>
          <p:cNvPr id="155" name="Google Shape;155;g21ef842dd1d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16110594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위에 대한 내용과 더불어 아직 화상투약기가 없다? 또는 활성화를 위한 최적 입지 선정 및 화상투약기 입지 추천해줌</a:t>
            </a:r>
            <a:r>
              <a:rPr lang="en-US"/>
              <a:t> 우리가 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2161105940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1ef842dd1d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MCLP 최적화는 ML 모델이 아니라서 설명할 때 디테일을 고려해야 할 것 같네요.</a:t>
            </a:r>
            <a:endParaRPr/>
          </a:p>
        </p:txBody>
      </p:sp>
      <p:sp>
        <p:nvSpPr>
          <p:cNvPr id="182" name="Google Shape;182;g21ef842dd1d_0_2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14fb6946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시간대 기준 : 화상투약기가 실행되고 있는 시간대(오후 6시 ~ 오전 6시)를 기준으로 화상투약기 필요 시간을 설정(0-6시, 18-21시, 21-24시) 하여 버스와 지하철의 유동인구(2022년), 광진구 내 상권별 의약품 매출 데이터(2022) 파악함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1. 화상투약기 실행 및 필요 시간을 오후 6시 ~ 오전 6시로 설정한 이유는 무엇인가? =&gt;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http://www.dailypharm.com/Users/News/NewsView.html?ID=299301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1-A. 몇몇 화상투약기 시범 운행 케이스들을 살펴본 결과 대부분의 경우 화상투약기 운영 시간이 오후 6시 ~ 오전 6시 였다.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2. 버스와 지하철의 유동인구 데이터는 왜 수집하였는가?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2-A. 약국 주변의 유동인구를 정확히 측정한 데이터가 없어서 광진구 내 버스와 지하철의 유동인구 데이터를 통해 약국 주변의 유동인구를 간접적으로 측정하기 위해 수집했다.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3. 광진구 내 상권별 의약품 매출 데이터는 왜 수집하였는가?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3-A. 광진구 내 개별 약국에 대한 매출 정보가 없어서 우리마을 상권 분석 서비스에서 제공하는 분기별 광진구 상권별 의약품 매출 데이터를 통해 광진구 내 약국의 매출을 간접적으로 측정하기위해 수집했다.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 Hyeon"/>
              <a:buAutoNum type="arabicPeriod"/>
            </a:pPr>
            <a:r>
              <a:rPr lang="en-US" sz="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과학기술정보부에서 공고한 화상투약기 설치 조건에 따라 </a:t>
            </a:r>
            <a:r>
              <a:rPr lang="en-US" sz="900" u="sng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화상투약기 설치를 위한 위치 조건을 약국으로 한정</a:t>
            </a:r>
            <a:r>
              <a:rPr lang="en-US" sz="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하였고, 기존 화상투약기 운영시간인 오후 10시부터 익일 오전 7시까지, 일요일 및 국</a:t>
            </a:r>
            <a:r>
              <a:rPr lang="en-US" sz="900">
                <a:solidFill>
                  <a:schemeClr val="dk1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·공휴일 기준 오전 10시부터 익일 오전 6시까지를</a:t>
            </a:r>
            <a:r>
              <a:rPr lang="en-US" sz="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목표 시간대로 설정하였다.</a:t>
            </a:r>
            <a:r>
              <a:rPr lang="en-US" sz="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*</a:t>
            </a:r>
            <a:endParaRPr sz="1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o Hyeon"/>
              <a:buAutoNum type="arabicPeriod"/>
            </a:pPr>
            <a:r>
              <a:rPr lang="en-US" sz="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이에 2022년도 </a:t>
            </a:r>
            <a:r>
              <a:rPr lang="en-US" sz="900" u="sng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광진구 내 버스 정류장 및 지하철역의 심야시간대 유동인구를 파악</a:t>
            </a:r>
            <a:r>
              <a:rPr lang="en-US" sz="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하였고, 이를 인근에 위치한 약국의 위치와 조합하였다.</a:t>
            </a:r>
            <a:endParaRPr sz="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o Hyeon"/>
              <a:buAutoNum type="arabicPeriod"/>
            </a:pPr>
            <a:r>
              <a:rPr lang="en-US" sz="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또한, 심야시간대의 주변 상권 매출 데이터(2022년)를 통해 상권 매출(의약품)데이터를 수집하여 최소거리에 위치한 약국의 화상투약기 매출 예상의 지표로 삼았다.</a:t>
            </a:r>
            <a:endParaRPr sz="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214fb69460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37.png"/><Relationship Id="rId7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39.png"/><Relationship Id="rId5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11" Type="http://schemas.openxmlformats.org/officeDocument/2006/relationships/image" Target="../media/image34.png"/><Relationship Id="rId10" Type="http://schemas.openxmlformats.org/officeDocument/2006/relationships/image" Target="../media/image35.png"/><Relationship Id="rId12" Type="http://schemas.openxmlformats.org/officeDocument/2006/relationships/hyperlink" Target="http://www.dailypharm.com/Users/News/NewsView.html?ID=299301" TargetMode="External"/><Relationship Id="rId9" Type="http://schemas.openxmlformats.org/officeDocument/2006/relationships/image" Target="../media/image36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5.jpg"/><Relationship Id="rId5" Type="http://schemas.openxmlformats.org/officeDocument/2006/relationships/hyperlink" Target="http://www.dailypharm.com/Users/News/NewsView.html?ID=283538" TargetMode="External"/><Relationship Id="rId6" Type="http://schemas.openxmlformats.org/officeDocument/2006/relationships/hyperlink" Target="https://m.hankookilbo.com/News/Read/201808091625355371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hyperlink" Target="https://www.news1.kr/articles/?4652299" TargetMode="External"/><Relationship Id="rId5" Type="http://schemas.openxmlformats.org/officeDocument/2006/relationships/hyperlink" Target="http://www.hitnews.co.kr/news/articleView.html?idxno=40023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dailypharm.com/Users/News/NewsView.html?ID=280353" TargetMode="External"/><Relationship Id="rId4" Type="http://schemas.openxmlformats.org/officeDocument/2006/relationships/hyperlink" Target="http://www.dailypharm.com/Users/News/NewsView.html?ID=298605" TargetMode="External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etnews.com/20220503000162" TargetMode="External"/><Relationship Id="rId4" Type="http://schemas.openxmlformats.org/officeDocument/2006/relationships/hyperlink" Target="http://m.pharm21.com/news/articleView.html?idxno=110241" TargetMode="External"/><Relationship Id="rId5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g21ef842dd1d_0_399"/>
          <p:cNvGrpSpPr/>
          <p:nvPr/>
        </p:nvGrpSpPr>
        <p:grpSpPr>
          <a:xfrm>
            <a:off x="6661270" y="0"/>
            <a:ext cx="13123042" cy="10746282"/>
            <a:chOff x="5864149" y="6025"/>
            <a:chExt cx="13875071" cy="10286476"/>
          </a:xfrm>
        </p:grpSpPr>
        <p:sp>
          <p:nvSpPr>
            <p:cNvPr id="85" name="Google Shape;85;g21ef842dd1d_0_399"/>
            <p:cNvSpPr/>
            <p:nvPr/>
          </p:nvSpPr>
          <p:spPr>
            <a:xfrm>
              <a:off x="7181655" y="6025"/>
              <a:ext cx="12557565" cy="10286476"/>
            </a:xfrm>
            <a:custGeom>
              <a:rect b="b" l="l" r="r" t="t"/>
              <a:pathLst>
                <a:path extrusionOk="0" h="6379210" w="13288429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FFCC32"/>
            </a:solidFill>
            <a:ln>
              <a:noFill/>
            </a:ln>
          </p:spPr>
        </p:sp>
        <p:sp>
          <p:nvSpPr>
            <p:cNvPr id="86" name="Google Shape;86;g21ef842dd1d_0_399"/>
            <p:cNvSpPr/>
            <p:nvPr/>
          </p:nvSpPr>
          <p:spPr>
            <a:xfrm>
              <a:off x="6563764" y="6025"/>
              <a:ext cx="12557565" cy="10286476"/>
            </a:xfrm>
            <a:custGeom>
              <a:rect b="b" l="l" r="r" t="t"/>
              <a:pathLst>
                <a:path extrusionOk="0" h="6379210" w="13288429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FF811A"/>
            </a:solidFill>
            <a:ln>
              <a:noFill/>
            </a:ln>
          </p:spPr>
        </p:sp>
        <p:sp>
          <p:nvSpPr>
            <p:cNvPr id="87" name="Google Shape;87;g21ef842dd1d_0_399"/>
            <p:cNvSpPr/>
            <p:nvPr/>
          </p:nvSpPr>
          <p:spPr>
            <a:xfrm>
              <a:off x="5864149" y="6025"/>
              <a:ext cx="12557565" cy="10286476"/>
            </a:xfrm>
            <a:custGeom>
              <a:rect b="b" l="l" r="r" t="t"/>
              <a:pathLst>
                <a:path extrusionOk="0" h="6379210" w="13288429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88" name="Google Shape;88;g21ef842dd1d_0_399"/>
          <p:cNvSpPr txBox="1"/>
          <p:nvPr/>
        </p:nvSpPr>
        <p:spPr>
          <a:xfrm>
            <a:off x="0" y="3343275"/>
            <a:ext cx="18288000" cy="25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8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광진구 </a:t>
            </a:r>
            <a:r>
              <a:rPr lang="en-US" sz="98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화상투약기 입지 선정</a:t>
            </a:r>
            <a:endParaRPr sz="9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Do Hyeon"/>
                <a:ea typeface="Do Hyeon"/>
                <a:cs typeface="Do Hyeon"/>
                <a:sym typeface="Do Hyeon"/>
              </a:rPr>
              <a:t>2023년 </a:t>
            </a:r>
            <a:r>
              <a:rPr lang="en-US" sz="5000">
                <a:latin typeface="Do Hyeon"/>
                <a:ea typeface="Do Hyeon"/>
                <a:cs typeface="Do Hyeon"/>
                <a:sym typeface="Do Hyeon"/>
              </a:rPr>
              <a:t>광진구 빅데이터 분석 공모전</a:t>
            </a:r>
            <a:endParaRPr sz="5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1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89" name="Google Shape;89;g21ef842dd1d_0_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025" y="9358175"/>
            <a:ext cx="2476750" cy="8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21ef842dd1d_0_399"/>
          <p:cNvSpPr txBox="1"/>
          <p:nvPr/>
        </p:nvSpPr>
        <p:spPr>
          <a:xfrm>
            <a:off x="152400" y="9574550"/>
            <a:ext cx="18288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광약중광약 | 강호준, 이현지, 천승우</a:t>
            </a:r>
            <a:endParaRPr sz="2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0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ef842dd1d_0_179"/>
          <p:cNvSpPr/>
          <p:nvPr/>
        </p:nvSpPr>
        <p:spPr>
          <a:xfrm>
            <a:off x="933900" y="2358475"/>
            <a:ext cx="16728525" cy="7688225"/>
          </a:xfrm>
          <a:prstGeom prst="flowChartProcess">
            <a:avLst/>
          </a:prstGeom>
          <a:solidFill>
            <a:srgbClr val="FFCC32"/>
          </a:solidFill>
          <a:ln cap="flat" cmpd="sng" w="9525">
            <a:solidFill>
              <a:srgbClr val="FFC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1ef842dd1d_0_179"/>
          <p:cNvSpPr/>
          <p:nvPr/>
        </p:nvSpPr>
        <p:spPr>
          <a:xfrm>
            <a:off x="621650" y="2008275"/>
            <a:ext cx="16728525" cy="7688225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1ef842dd1d_0_179"/>
          <p:cNvSpPr txBox="1"/>
          <p:nvPr/>
        </p:nvSpPr>
        <p:spPr>
          <a:xfrm>
            <a:off x="723900" y="257175"/>
            <a:ext cx="7903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데이터 분석 과정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8" name="Google Shape;228;g21ef842dd1d_0_179"/>
          <p:cNvSpPr txBox="1"/>
          <p:nvPr/>
        </p:nvSpPr>
        <p:spPr>
          <a:xfrm>
            <a:off x="1028700" y="2453825"/>
            <a:ext cx="555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Do Hyeon"/>
                <a:ea typeface="Do Hyeon"/>
                <a:cs typeface="Do Hyeon"/>
                <a:sym typeface="Do Hyeon"/>
              </a:rPr>
              <a:t>데이터 수집 및 전처리</a:t>
            </a:r>
            <a:endParaRPr sz="4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9" name="Google Shape;229;g21ef842dd1d_0_179"/>
          <p:cNvSpPr/>
          <p:nvPr/>
        </p:nvSpPr>
        <p:spPr>
          <a:xfrm>
            <a:off x="10711275" y="3418650"/>
            <a:ext cx="6375925" cy="6103225"/>
          </a:xfrm>
          <a:prstGeom prst="flowChartProcess">
            <a:avLst/>
          </a:prstGeom>
          <a:solidFill>
            <a:srgbClr val="FFCC32"/>
          </a:solidFill>
          <a:ln cap="flat" cmpd="sng" w="9525">
            <a:solidFill>
              <a:srgbClr val="FFC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g21ef842dd1d_0_179"/>
          <p:cNvGrpSpPr/>
          <p:nvPr/>
        </p:nvGrpSpPr>
        <p:grpSpPr>
          <a:xfrm>
            <a:off x="1334050" y="3128050"/>
            <a:ext cx="5663300" cy="4111975"/>
            <a:chOff x="1257850" y="2929000"/>
            <a:chExt cx="5663300" cy="4111975"/>
          </a:xfrm>
        </p:grpSpPr>
        <p:sp>
          <p:nvSpPr>
            <p:cNvPr id="231" name="Google Shape;231;g21ef842dd1d_0_179"/>
            <p:cNvSpPr/>
            <p:nvPr/>
          </p:nvSpPr>
          <p:spPr>
            <a:xfrm>
              <a:off x="1430525" y="3607050"/>
              <a:ext cx="5490625" cy="3433925"/>
            </a:xfrm>
            <a:prstGeom prst="flowChartProcess">
              <a:avLst/>
            </a:prstGeom>
            <a:solidFill>
              <a:srgbClr val="FFCC32"/>
            </a:solidFill>
            <a:ln cap="flat" cmpd="sng" w="9525">
              <a:solidFill>
                <a:srgbClr val="FFCC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g21ef842dd1d_0_179"/>
            <p:cNvSpPr/>
            <p:nvPr/>
          </p:nvSpPr>
          <p:spPr>
            <a:xfrm>
              <a:off x="1257850" y="3497525"/>
              <a:ext cx="5558100" cy="3433925"/>
            </a:xfrm>
            <a:prstGeom prst="flowChartProcess">
              <a:avLst/>
            </a:prstGeom>
            <a:solidFill>
              <a:schemeClr val="lt1"/>
            </a:solidFill>
            <a:ln cap="flat" cmpd="sng" w="28575">
              <a:solidFill>
                <a:srgbClr val="FFD2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810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2400"/>
                <a:buFont typeface="Do Hyeon"/>
                <a:buAutoNum type="arabicPeriod"/>
              </a:pPr>
              <a:r>
                <a:rPr lang="en-US" sz="2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서울시 약국 인허가 정보</a:t>
              </a:r>
              <a:endParaRPr sz="2400"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810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Do Hyeon"/>
                <a:buAutoNum type="arabicPeriod"/>
              </a:pPr>
              <a:r>
                <a:rPr lang="en-US" sz="2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광진구 심야 지하철 승하차량 데이터</a:t>
              </a:r>
              <a:endParaRPr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810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Do Hyeon"/>
                <a:buAutoNum type="arabicPeriod"/>
              </a:pPr>
              <a:r>
                <a:rPr lang="en-US" sz="2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광진구 심야 버스 승하차량 데이터</a:t>
              </a:r>
              <a:endParaRPr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810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Do Hyeon"/>
                <a:buAutoNum type="arabicPeriod"/>
              </a:pPr>
              <a:r>
                <a:rPr lang="en-US" sz="2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광진구 상권 매출 분석 데이터</a:t>
              </a:r>
              <a:endParaRPr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810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Do Hyeon"/>
                <a:buAutoNum type="arabicPeriod"/>
              </a:pPr>
              <a:r>
                <a:rPr lang="en-US" sz="2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카카오맵 API</a:t>
              </a:r>
              <a:endParaRPr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Do Hyeon"/>
                  <a:ea typeface="Do Hyeon"/>
                  <a:cs typeface="Do Hyeon"/>
                  <a:sym typeface="Do Hyeon"/>
                </a:rPr>
                <a:t> </a:t>
              </a:r>
              <a:endParaRPr sz="24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grpSp>
          <p:nvGrpSpPr>
            <p:cNvPr id="233" name="Google Shape;233;g21ef842dd1d_0_179"/>
            <p:cNvGrpSpPr/>
            <p:nvPr/>
          </p:nvGrpSpPr>
          <p:grpSpPr>
            <a:xfrm>
              <a:off x="2394488" y="2929000"/>
              <a:ext cx="3284818" cy="999997"/>
              <a:chOff x="0" y="0"/>
              <a:chExt cx="5869940" cy="2720340"/>
            </a:xfrm>
          </p:grpSpPr>
          <p:sp>
            <p:nvSpPr>
              <p:cNvPr id="234" name="Google Shape;234;g21ef842dd1d_0_179"/>
              <p:cNvSpPr/>
              <p:nvPr/>
            </p:nvSpPr>
            <p:spPr>
              <a:xfrm>
                <a:off x="0" y="0"/>
                <a:ext cx="450850" cy="450850"/>
              </a:xfrm>
              <a:custGeom>
                <a:rect b="b" l="l" r="r" t="t"/>
                <a:pathLst>
                  <a:path extrusionOk="0" h="450850" w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235" name="Google Shape;235;g21ef842dd1d_0_179"/>
              <p:cNvSpPr/>
              <p:nvPr/>
            </p:nvSpPr>
            <p:spPr>
              <a:xfrm>
                <a:off x="0" y="450850"/>
                <a:ext cx="5869940" cy="2269490"/>
              </a:xfrm>
              <a:custGeom>
                <a:rect b="b" l="l" r="r" t="t"/>
                <a:pathLst>
                  <a:path extrusionOk="0" h="2269490" w="5869940">
                    <a:moveTo>
                      <a:pt x="5280660" y="0"/>
                    </a:moveTo>
                    <a:lnTo>
                      <a:pt x="0" y="0"/>
                    </a:lnTo>
                    <a:lnTo>
                      <a:pt x="0" y="2269490"/>
                    </a:lnTo>
                    <a:lnTo>
                      <a:pt x="5280660" y="2269490"/>
                    </a:lnTo>
                    <a:lnTo>
                      <a:pt x="5280660" y="2268220"/>
                    </a:lnTo>
                    <a:lnTo>
                      <a:pt x="5869940" y="1134110"/>
                    </a:lnTo>
                    <a:close/>
                  </a:path>
                </a:pathLst>
              </a:custGeom>
              <a:solidFill>
                <a:srgbClr val="FFDB70"/>
              </a:solidFill>
              <a:ln>
                <a:noFill/>
              </a:ln>
            </p:spPr>
          </p:sp>
        </p:grpSp>
        <p:sp>
          <p:nvSpPr>
            <p:cNvPr id="236" name="Google Shape;236;g21ef842dd1d_0_179"/>
            <p:cNvSpPr txBox="1"/>
            <p:nvPr/>
          </p:nvSpPr>
          <p:spPr>
            <a:xfrm>
              <a:off x="2900825" y="3176299"/>
              <a:ext cx="28548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데이터 수집</a:t>
              </a:r>
              <a:endParaRPr sz="39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237" name="Google Shape;237;g21ef842dd1d_0_179"/>
          <p:cNvSpPr/>
          <p:nvPr/>
        </p:nvSpPr>
        <p:spPr>
          <a:xfrm>
            <a:off x="7279850" y="4866276"/>
            <a:ext cx="2744197" cy="868080"/>
          </a:xfrm>
          <a:custGeom>
            <a:rect b="b" l="l" r="r" t="t"/>
            <a:pathLst>
              <a:path extrusionOk="0" h="2269490" w="5869940">
                <a:moveTo>
                  <a:pt x="5280660" y="0"/>
                </a:moveTo>
                <a:lnTo>
                  <a:pt x="0" y="0"/>
                </a:lnTo>
                <a:lnTo>
                  <a:pt x="0" y="2269490"/>
                </a:lnTo>
                <a:lnTo>
                  <a:pt x="5280660" y="2269490"/>
                </a:lnTo>
                <a:lnTo>
                  <a:pt x="5280660" y="2268220"/>
                </a:lnTo>
                <a:lnTo>
                  <a:pt x="5869940" y="1134110"/>
                </a:lnTo>
                <a:close/>
              </a:path>
            </a:pathLst>
          </a:custGeom>
          <a:solidFill>
            <a:srgbClr val="FF811A"/>
          </a:solidFill>
          <a:ln>
            <a:noFill/>
          </a:ln>
        </p:spPr>
      </p:sp>
      <p:grpSp>
        <p:nvGrpSpPr>
          <p:cNvPr id="238" name="Google Shape;238;g21ef842dd1d_0_179"/>
          <p:cNvGrpSpPr/>
          <p:nvPr/>
        </p:nvGrpSpPr>
        <p:grpSpPr>
          <a:xfrm>
            <a:off x="7013864" y="4587575"/>
            <a:ext cx="3284700" cy="1040530"/>
            <a:chOff x="6861464" y="4663775"/>
            <a:chExt cx="3284700" cy="1040530"/>
          </a:xfrm>
        </p:grpSpPr>
        <p:grpSp>
          <p:nvGrpSpPr>
            <p:cNvPr id="239" name="Google Shape;239;g21ef842dd1d_0_179"/>
            <p:cNvGrpSpPr/>
            <p:nvPr/>
          </p:nvGrpSpPr>
          <p:grpSpPr>
            <a:xfrm>
              <a:off x="7229775" y="4663775"/>
              <a:ext cx="2750654" cy="1040530"/>
              <a:chOff x="0" y="0"/>
              <a:chExt cx="5869940" cy="2720340"/>
            </a:xfrm>
          </p:grpSpPr>
          <p:sp>
            <p:nvSpPr>
              <p:cNvPr id="240" name="Google Shape;240;g21ef842dd1d_0_179"/>
              <p:cNvSpPr/>
              <p:nvPr/>
            </p:nvSpPr>
            <p:spPr>
              <a:xfrm>
                <a:off x="0" y="0"/>
                <a:ext cx="450850" cy="450850"/>
              </a:xfrm>
              <a:custGeom>
                <a:rect b="b" l="l" r="r" t="t"/>
                <a:pathLst>
                  <a:path extrusionOk="0" h="450850" w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241" name="Google Shape;241;g21ef842dd1d_0_179"/>
              <p:cNvSpPr/>
              <p:nvPr/>
            </p:nvSpPr>
            <p:spPr>
              <a:xfrm>
                <a:off x="0" y="450850"/>
                <a:ext cx="5869940" cy="2269490"/>
              </a:xfrm>
              <a:custGeom>
                <a:rect b="b" l="l" r="r" t="t"/>
                <a:pathLst>
                  <a:path extrusionOk="0" h="2269490" w="5869940">
                    <a:moveTo>
                      <a:pt x="5280660" y="0"/>
                    </a:moveTo>
                    <a:lnTo>
                      <a:pt x="0" y="0"/>
                    </a:lnTo>
                    <a:lnTo>
                      <a:pt x="0" y="2269490"/>
                    </a:lnTo>
                    <a:lnTo>
                      <a:pt x="5280660" y="2269490"/>
                    </a:lnTo>
                    <a:lnTo>
                      <a:pt x="5280660" y="2268220"/>
                    </a:lnTo>
                    <a:lnTo>
                      <a:pt x="5869940" y="1134110"/>
                    </a:lnTo>
                    <a:close/>
                  </a:path>
                </a:pathLst>
              </a:custGeom>
              <a:solidFill>
                <a:srgbClr val="FFD24D"/>
              </a:solidFill>
              <a:ln>
                <a:noFill/>
              </a:ln>
            </p:spPr>
          </p:sp>
        </p:grpSp>
        <p:sp>
          <p:nvSpPr>
            <p:cNvPr id="242" name="Google Shape;242;g21ef842dd1d_0_179"/>
            <p:cNvSpPr txBox="1"/>
            <p:nvPr/>
          </p:nvSpPr>
          <p:spPr>
            <a:xfrm>
              <a:off x="6861464" y="4949802"/>
              <a:ext cx="32847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00">
                  <a:latin typeface="Do Hyeon"/>
                  <a:ea typeface="Do Hyeon"/>
                  <a:cs typeface="Do Hyeon"/>
                  <a:sym typeface="Do Hyeon"/>
                </a:rPr>
                <a:t>전처리</a:t>
              </a:r>
              <a:endParaRPr sz="39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243" name="Google Shape;243;g21ef842dd1d_0_179"/>
          <p:cNvSpPr txBox="1"/>
          <p:nvPr/>
        </p:nvSpPr>
        <p:spPr>
          <a:xfrm>
            <a:off x="1150125" y="7269150"/>
            <a:ext cx="8830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Do Hyeon"/>
                <a:ea typeface="Do Hyeon"/>
                <a:cs typeface="Do Hyeon"/>
                <a:sym typeface="Do Hyeon"/>
              </a:rPr>
              <a:t>입지 후보 지점 - 광진구 내 약국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Do Hyeon"/>
                <a:ea typeface="Do Hyeon"/>
                <a:cs typeface="Do Hyeon"/>
                <a:sym typeface="Do Hyeon"/>
              </a:rPr>
              <a:t>수요 지점 - 광진구 내 지하철역 및 버스 정류장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Do Hyeon"/>
                <a:ea typeface="Do Hyeon"/>
                <a:cs typeface="Do Hyeon"/>
                <a:sym typeface="Do Hyeon"/>
              </a:rPr>
              <a:t>화상투약기에 대한 접근성 및 수요도 - 광진구 내 오후 6시 ~ 오전 6시의 유동인구 및 의약품 매출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44" name="Google Shape;244;g21ef842dd1d_0_179"/>
          <p:cNvPicPr preferRelativeResize="0"/>
          <p:nvPr/>
        </p:nvPicPr>
        <p:blipFill rotWithShape="1">
          <a:blip r:embed="rId3">
            <a:alphaModFix/>
          </a:blip>
          <a:srcRect b="6629" l="0" r="0" t="0"/>
          <a:stretch/>
        </p:blipFill>
        <p:spPr>
          <a:xfrm>
            <a:off x="10564150" y="3188075"/>
            <a:ext cx="6375923" cy="6181401"/>
          </a:xfrm>
          <a:prstGeom prst="rect">
            <a:avLst/>
          </a:prstGeom>
          <a:noFill/>
          <a:ln cap="flat" cmpd="sng" w="28575">
            <a:solidFill>
              <a:srgbClr val="FFDB7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0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3ced7cff59_0_56"/>
          <p:cNvSpPr/>
          <p:nvPr/>
        </p:nvSpPr>
        <p:spPr>
          <a:xfrm>
            <a:off x="933900" y="2358475"/>
            <a:ext cx="16728525" cy="7688225"/>
          </a:xfrm>
          <a:prstGeom prst="flowChartProcess">
            <a:avLst/>
          </a:prstGeom>
          <a:solidFill>
            <a:srgbClr val="FFCC32"/>
          </a:solidFill>
          <a:ln cap="flat" cmpd="sng" w="9525">
            <a:solidFill>
              <a:srgbClr val="FFC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3ced7cff59_0_56"/>
          <p:cNvSpPr/>
          <p:nvPr/>
        </p:nvSpPr>
        <p:spPr>
          <a:xfrm>
            <a:off x="621650" y="2008275"/>
            <a:ext cx="16728525" cy="7688225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3ced7cff59_0_56"/>
          <p:cNvSpPr txBox="1"/>
          <p:nvPr/>
        </p:nvSpPr>
        <p:spPr>
          <a:xfrm>
            <a:off x="723900" y="257175"/>
            <a:ext cx="8217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데이터 </a:t>
            </a:r>
            <a:r>
              <a:rPr lang="en-US" sz="88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분석 과정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2" name="Google Shape;252;g23ced7cff59_0_56"/>
          <p:cNvSpPr txBox="1"/>
          <p:nvPr/>
        </p:nvSpPr>
        <p:spPr>
          <a:xfrm>
            <a:off x="1337100" y="2257600"/>
            <a:ext cx="15613800" cy="13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MCLP알고리즘이란?</a:t>
            </a:r>
            <a:r>
              <a:rPr lang="en-US" sz="3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3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50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o Hyeon"/>
              <a:buChar char="-"/>
            </a:pPr>
            <a:r>
              <a:rPr lang="en-US" sz="3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사전에 정해진 수의 시설물로 가능한 많은 수요를 커버할 수 있는 입지를 결정하는 기법 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3" name="Google Shape;253;g23ced7cff59_0_56"/>
          <p:cNvSpPr txBox="1"/>
          <p:nvPr/>
        </p:nvSpPr>
        <p:spPr>
          <a:xfrm>
            <a:off x="8150300" y="767125"/>
            <a:ext cx="868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MCLP알고리즘을 이용한 예측모델 생성 </a:t>
            </a:r>
            <a:endParaRPr sz="48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54" name="Google Shape;254;g23ced7cff59_0_56"/>
          <p:cNvPicPr preferRelativeResize="0"/>
          <p:nvPr/>
        </p:nvPicPr>
        <p:blipFill rotWithShape="1">
          <a:blip r:embed="rId3">
            <a:alphaModFix/>
          </a:blip>
          <a:srcRect b="0" l="0" r="96126" t="0"/>
          <a:stretch/>
        </p:blipFill>
        <p:spPr>
          <a:xfrm>
            <a:off x="8150300" y="3920775"/>
            <a:ext cx="324776" cy="502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3ced7cff59_0_56"/>
          <p:cNvSpPr txBox="1"/>
          <p:nvPr/>
        </p:nvSpPr>
        <p:spPr>
          <a:xfrm>
            <a:off x="1010100" y="4139225"/>
            <a:ext cx="2377200" cy="4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목적함수 </a:t>
            </a:r>
            <a:r>
              <a:rPr lang="en-US" sz="1900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 =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제한조건 1 =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제한조건 2 =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제한조건 3 =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제한조건 4 =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6" name="Google Shape;256;g23ced7cff59_0_56"/>
          <p:cNvSpPr txBox="1"/>
          <p:nvPr/>
        </p:nvSpPr>
        <p:spPr>
          <a:xfrm>
            <a:off x="8711950" y="3810025"/>
            <a:ext cx="7771200" cy="55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Do Hyeon"/>
                <a:ea typeface="Do Hyeon"/>
                <a:cs typeface="Do Hyeon"/>
                <a:sym typeface="Do Hyeon"/>
              </a:rPr>
              <a:t>=  수요지점 Set</a:t>
            </a:r>
            <a:endParaRPr sz="22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Do Hyeon"/>
                <a:ea typeface="Do Hyeon"/>
                <a:cs typeface="Do Hyeon"/>
                <a:sym typeface="Do Hyeon"/>
              </a:rPr>
              <a:t>= 입지 후보지점 Set</a:t>
            </a:r>
            <a:endParaRPr sz="22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Do Hyeon"/>
                <a:ea typeface="Do Hyeon"/>
                <a:cs typeface="Do Hyeon"/>
                <a:sym typeface="Do Hyeon"/>
              </a:rPr>
              <a:t>= 개별 입지 후보 지점에 대해 수요지점을 커버할 수 있는 최대 거리</a:t>
            </a:r>
            <a:endParaRPr sz="22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Do Hyeon"/>
                <a:ea typeface="Do Hyeon"/>
                <a:cs typeface="Do Hyeon"/>
                <a:sym typeface="Do Hyeon"/>
              </a:rPr>
              <a:t>= 수요 지점 i의 서비스 수요량</a:t>
            </a:r>
            <a:endParaRPr sz="22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Do Hyeon"/>
                <a:ea typeface="Do Hyeon"/>
                <a:cs typeface="Do Hyeon"/>
                <a:sym typeface="Do Hyeon"/>
              </a:rPr>
              <a:t>= 특정 수요지점 i에 대하여 거리 S 이내에 존재하는 모든 입지 후보</a:t>
            </a:r>
            <a:endParaRPr sz="22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Do Hyeon"/>
                <a:ea typeface="Do Hyeon"/>
                <a:cs typeface="Do Hyeon"/>
                <a:sym typeface="Do Hyeon"/>
              </a:rPr>
              <a:t>= 1: 입지 후보지점 j에 대하여 최소 1개의 수요지점이 할당된 경우우</a:t>
            </a:r>
            <a:endParaRPr sz="22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= </a:t>
            </a:r>
            <a:r>
              <a:rPr lang="en-US" sz="2200">
                <a:latin typeface="Do Hyeon"/>
                <a:ea typeface="Do Hyeon"/>
                <a:cs typeface="Do Hyeon"/>
                <a:sym typeface="Do Hyeon"/>
              </a:rPr>
              <a:t>0: 그렇지 않은 경우</a:t>
            </a:r>
            <a:endParaRPr sz="22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Do Hyeon"/>
                <a:ea typeface="Do Hyeon"/>
                <a:cs typeface="Do Hyeon"/>
                <a:sym typeface="Do Hyeon"/>
              </a:rPr>
              <a:t>= 1:  수요지점 i에 최소 1개의 입지 후보로 커버가 가능한 경우</a:t>
            </a:r>
            <a:endParaRPr sz="22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= </a:t>
            </a:r>
            <a:r>
              <a:rPr lang="en-US" sz="2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0: 그렇지 않은 경우</a:t>
            </a:r>
            <a:endParaRPr sz="22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257" name="Google Shape;257;g23ced7cff59_0_56"/>
          <p:cNvGrpSpPr/>
          <p:nvPr/>
        </p:nvGrpSpPr>
        <p:grpSpPr>
          <a:xfrm>
            <a:off x="3139825" y="4282625"/>
            <a:ext cx="3799749" cy="4279025"/>
            <a:chOff x="3139825" y="4054025"/>
            <a:chExt cx="3799749" cy="4279025"/>
          </a:xfrm>
        </p:grpSpPr>
        <p:pic>
          <p:nvPicPr>
            <p:cNvPr id="258" name="Google Shape;258;g23ced7cff59_0_56"/>
            <p:cNvPicPr preferRelativeResize="0"/>
            <p:nvPr/>
          </p:nvPicPr>
          <p:blipFill rotWithShape="1">
            <a:blip r:embed="rId4">
              <a:alphaModFix/>
            </a:blip>
            <a:srcRect b="0" l="31609" r="0" t="21023"/>
            <a:stretch/>
          </p:blipFill>
          <p:spPr>
            <a:xfrm>
              <a:off x="3190325" y="4792925"/>
              <a:ext cx="3749249" cy="354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g23ced7cff59_0_56"/>
            <p:cNvPicPr preferRelativeResize="0"/>
            <p:nvPr/>
          </p:nvPicPr>
          <p:blipFill rotWithShape="1">
            <a:blip r:embed="rId4">
              <a:alphaModFix/>
            </a:blip>
            <a:srcRect b="83515" l="31609" r="0" t="0"/>
            <a:stretch/>
          </p:blipFill>
          <p:spPr>
            <a:xfrm>
              <a:off x="3139825" y="4054025"/>
              <a:ext cx="3749249" cy="738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0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3ced7cff59_0_17"/>
          <p:cNvSpPr/>
          <p:nvPr/>
        </p:nvSpPr>
        <p:spPr>
          <a:xfrm>
            <a:off x="933900" y="2358475"/>
            <a:ext cx="16728525" cy="7688225"/>
          </a:xfrm>
          <a:prstGeom prst="flowChartProcess">
            <a:avLst/>
          </a:prstGeom>
          <a:solidFill>
            <a:srgbClr val="FFCC32"/>
          </a:solidFill>
          <a:ln cap="flat" cmpd="sng" w="9525">
            <a:solidFill>
              <a:srgbClr val="FFC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3ced7cff59_0_17"/>
          <p:cNvSpPr/>
          <p:nvPr/>
        </p:nvSpPr>
        <p:spPr>
          <a:xfrm>
            <a:off x="621650" y="2008275"/>
            <a:ext cx="16870525" cy="7775975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3ced7cff59_0_17"/>
          <p:cNvSpPr txBox="1"/>
          <p:nvPr/>
        </p:nvSpPr>
        <p:spPr>
          <a:xfrm>
            <a:off x="723900" y="257175"/>
            <a:ext cx="14102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MCLP모델 </a:t>
            </a:r>
            <a:r>
              <a:rPr lang="en-US" sz="88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분석 과정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67" name="Google Shape;267;g23ced7cff59_0_17"/>
          <p:cNvSpPr txBox="1"/>
          <p:nvPr/>
        </p:nvSpPr>
        <p:spPr>
          <a:xfrm>
            <a:off x="1099688" y="2186863"/>
            <a:ext cx="102987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MCLP 모델 변수 설정</a:t>
            </a:r>
            <a:endParaRPr sz="4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68" name="Google Shape;268;g23ced7cff59_0_17"/>
          <p:cNvSpPr txBox="1"/>
          <p:nvPr/>
        </p:nvSpPr>
        <p:spPr>
          <a:xfrm>
            <a:off x="1011950" y="3027312"/>
            <a:ext cx="16089900" cy="6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254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100"/>
              <a:buFont typeface="Do Hyeon"/>
              <a:buAutoNum type="arabicPeriod"/>
            </a:pPr>
            <a:r>
              <a:rPr lang="en-US" sz="3100">
                <a:latin typeface="Do Hyeon"/>
                <a:ea typeface="Do Hyeon"/>
                <a:cs typeface="Do Hyeon"/>
                <a:sym typeface="Do Hyeon"/>
              </a:rPr>
              <a:t>보건취약계층밀도</a:t>
            </a:r>
            <a:endParaRPr sz="31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91440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Do Hyeon"/>
                <a:ea typeface="Do Hyeon"/>
                <a:cs typeface="Do Hyeon"/>
                <a:sym typeface="Do Hyeon"/>
              </a:rPr>
              <a:t>                                                       </a:t>
            </a:r>
            <a:r>
              <a:rPr lang="en-US" sz="1900">
                <a:latin typeface="Do Hyeon"/>
                <a:ea typeface="Do Hyeon"/>
                <a:cs typeface="Do Hyeon"/>
                <a:sym typeface="Do Hyeon"/>
              </a:rPr>
              <a:t>*시</a:t>
            </a:r>
            <a:r>
              <a:rPr lang="en-US" sz="1900">
                <a:solidFill>
                  <a:schemeClr val="dk1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·도별 </a:t>
            </a:r>
            <a:r>
              <a:rPr lang="en-US" sz="1900">
                <a:solidFill>
                  <a:schemeClr val="dk1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지역보건취약지원보고서 중 보건취약지역지표 참고   </a:t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-4254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Do Hyeon"/>
              <a:buAutoNum type="arabicPeriod"/>
            </a:pPr>
            <a:r>
              <a:rPr lang="en-US" sz="3100">
                <a:solidFill>
                  <a:schemeClr val="dk1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수요 가중치 고려</a:t>
            </a:r>
            <a:endParaRPr sz="3100">
              <a:solidFill>
                <a:schemeClr val="dk1"/>
              </a:solidFill>
              <a:highlight>
                <a:schemeClr val="lt1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highlight>
                <a:schemeClr val="lt1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-3683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 Hyeon"/>
              <a:buChar char="●"/>
            </a:pPr>
            <a:r>
              <a:rPr lang="en-US" sz="2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약국-최소거리 상권 의약품 매출 , 약국-최소거리 대중교통 유동인구 기준</a:t>
            </a:r>
            <a:endParaRPr sz="2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683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 Hyeon"/>
              <a:buChar char="●"/>
            </a:pPr>
            <a:r>
              <a:rPr lang="en-US" sz="2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매출 + 1은 매출의 0값 보정을 위함</a:t>
            </a:r>
            <a:endParaRPr sz="2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683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 Hyeon"/>
              <a:buChar char="●"/>
            </a:pPr>
            <a:r>
              <a:rPr lang="en-US" sz="2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의료시설 특성 : 보건취약계층밀도 곱함</a:t>
            </a:r>
            <a:endParaRPr sz="2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highlight>
                <a:schemeClr val="lt1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-4254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Do Hyeon"/>
              <a:buAutoNum type="arabicPeriod"/>
            </a:pPr>
            <a:r>
              <a:rPr lang="en-US" sz="3100">
                <a:solidFill>
                  <a:schemeClr val="dk1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거리 행렬</a:t>
            </a:r>
            <a:endParaRPr sz="3100">
              <a:solidFill>
                <a:schemeClr val="dk1"/>
              </a:solidFill>
              <a:highlight>
                <a:schemeClr val="lt1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-3683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 Hyeon"/>
              <a:buChar char="●"/>
            </a:pPr>
            <a:r>
              <a:rPr lang="en-US" sz="2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Manhattan 거리 사용 , 수요지점과 입지후보지의 거리 구함</a:t>
            </a:r>
            <a:endParaRPr sz="2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683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 Hyeon"/>
              <a:buChar char="●"/>
            </a:pPr>
            <a:r>
              <a:rPr lang="en-US" sz="2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반경 600M 기준, 시간대(0~6시, 18~21시, 21~24시)별 15개 입지 후보지 선정 </a:t>
            </a:r>
            <a:endParaRPr sz="2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        </a:t>
            </a:r>
            <a:r>
              <a:rPr lang="en-US" sz="17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보행속도를 4.5km라고 가정하였을 때, 600m는 약 8분 거리</a:t>
            </a:r>
            <a:endParaRPr sz="17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69" name="Google Shape;269;g23ced7cff59_0_17"/>
          <p:cNvSpPr/>
          <p:nvPr/>
        </p:nvSpPr>
        <p:spPr>
          <a:xfrm>
            <a:off x="1310975" y="5593075"/>
            <a:ext cx="14649300" cy="804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E3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대중교통</a:t>
            </a:r>
            <a:r>
              <a:rPr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(버스, 지하철)</a:t>
            </a: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유동인구 X (상권 매출 + 1) X 보건취약계층밀도 </a:t>
            </a:r>
            <a:endParaRPr/>
          </a:p>
        </p:txBody>
      </p:sp>
      <p:sp>
        <p:nvSpPr>
          <p:cNvPr id="270" name="Google Shape;270;g23ced7cff59_0_17"/>
          <p:cNvSpPr/>
          <p:nvPr/>
        </p:nvSpPr>
        <p:spPr>
          <a:xfrm>
            <a:off x="1310975" y="3661175"/>
            <a:ext cx="14649300" cy="804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E3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행정동별 보건취약계층 </a:t>
            </a:r>
            <a:r>
              <a:rPr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(65세 이상 노인 + 기초생활보장수급자 + 중증 장애인)</a:t>
            </a: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/ 행정동 면적(m²)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0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1ef842dd1d_0_314"/>
          <p:cNvSpPr/>
          <p:nvPr/>
        </p:nvSpPr>
        <p:spPr>
          <a:xfrm>
            <a:off x="933900" y="2358475"/>
            <a:ext cx="16728525" cy="7688225"/>
          </a:xfrm>
          <a:prstGeom prst="flowChartProcess">
            <a:avLst/>
          </a:prstGeom>
          <a:solidFill>
            <a:srgbClr val="FFCC32"/>
          </a:solidFill>
          <a:ln cap="flat" cmpd="sng" w="9525">
            <a:solidFill>
              <a:srgbClr val="FFC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1ef842dd1d_0_314"/>
          <p:cNvSpPr/>
          <p:nvPr/>
        </p:nvSpPr>
        <p:spPr>
          <a:xfrm>
            <a:off x="569800" y="1991000"/>
            <a:ext cx="16728525" cy="7688225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1ef842dd1d_0_314"/>
          <p:cNvSpPr txBox="1"/>
          <p:nvPr/>
        </p:nvSpPr>
        <p:spPr>
          <a:xfrm>
            <a:off x="723900" y="257175"/>
            <a:ext cx="14896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8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MCLP모델 </a:t>
            </a:r>
            <a:r>
              <a:rPr lang="en-US" sz="88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분석 과정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8" name="Google Shape;278;g21ef842dd1d_0_314"/>
          <p:cNvSpPr txBox="1"/>
          <p:nvPr/>
        </p:nvSpPr>
        <p:spPr>
          <a:xfrm>
            <a:off x="1028700" y="2377625"/>
            <a:ext cx="575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Do Hyeon"/>
                <a:ea typeface="Do Hyeon"/>
                <a:cs typeface="Do Hyeon"/>
                <a:sym typeface="Do Hyeon"/>
              </a:rPr>
              <a:t>EDA</a:t>
            </a:r>
            <a:endParaRPr sz="4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9" name="Google Shape;279;g21ef842dd1d_0_314"/>
          <p:cNvSpPr txBox="1"/>
          <p:nvPr/>
        </p:nvSpPr>
        <p:spPr>
          <a:xfrm>
            <a:off x="1028700" y="3604050"/>
            <a:ext cx="81888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시간대별 수요지점들에 대한 가중치 분석 결과</a:t>
            </a:r>
            <a:endParaRPr sz="31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 Hyeon"/>
              <a:buChar char="-"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최대값과 최소값의 차이가 매우 심함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 Hyeon"/>
              <a:buChar char="-"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값의 분포가 한쪽에 몰려있음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80" name="Google Shape;280;g21ef842dd1d_0_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1850" y="2462688"/>
            <a:ext cx="3078074" cy="2079600"/>
          </a:xfrm>
          <a:prstGeom prst="rect">
            <a:avLst/>
          </a:prstGeom>
          <a:noFill/>
          <a:ln cap="flat" cmpd="sng" w="9525">
            <a:solidFill>
              <a:srgbClr val="FFE39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1" name="Google Shape;281;g21ef842dd1d_0_3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1850" y="4932712"/>
            <a:ext cx="3078074" cy="2079626"/>
          </a:xfrm>
          <a:prstGeom prst="rect">
            <a:avLst/>
          </a:prstGeom>
          <a:noFill/>
          <a:ln cap="flat" cmpd="sng" w="9525">
            <a:solidFill>
              <a:srgbClr val="FFE39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2" name="Google Shape;282;g21ef842dd1d_0_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21850" y="7402763"/>
            <a:ext cx="3078099" cy="2079643"/>
          </a:xfrm>
          <a:prstGeom prst="rect">
            <a:avLst/>
          </a:prstGeom>
          <a:noFill/>
          <a:ln cap="flat" cmpd="sng" w="9525">
            <a:solidFill>
              <a:srgbClr val="FFE39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3" name="Google Shape;283;g21ef842dd1d_0_3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96601" y="2453825"/>
            <a:ext cx="3157426" cy="2133224"/>
          </a:xfrm>
          <a:prstGeom prst="rect">
            <a:avLst/>
          </a:prstGeom>
          <a:noFill/>
          <a:ln cap="flat" cmpd="sng" w="9525">
            <a:solidFill>
              <a:srgbClr val="FFE39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4" name="Google Shape;284;g21ef842dd1d_0_3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96600" y="4923875"/>
            <a:ext cx="3078101" cy="2098438"/>
          </a:xfrm>
          <a:prstGeom prst="rect">
            <a:avLst/>
          </a:prstGeom>
          <a:noFill/>
          <a:ln cap="flat" cmpd="sng" w="9525">
            <a:solidFill>
              <a:srgbClr val="FFE39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5" name="Google Shape;285;g21ef842dd1d_0_3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96618" y="7393925"/>
            <a:ext cx="3078081" cy="2098426"/>
          </a:xfrm>
          <a:prstGeom prst="rect">
            <a:avLst/>
          </a:prstGeom>
          <a:noFill/>
          <a:ln cap="flat" cmpd="sng" w="9525">
            <a:solidFill>
              <a:srgbClr val="FFE39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6" name="Google Shape;286;g21ef842dd1d_0_314"/>
          <p:cNvSpPr txBox="1"/>
          <p:nvPr/>
        </p:nvSpPr>
        <p:spPr>
          <a:xfrm>
            <a:off x="933900" y="6188700"/>
            <a:ext cx="7926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로그변환 후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 Hyeon"/>
              <a:buChar char="-"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최대값과 최소값의 차이문제 해결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 Hyeon"/>
              <a:buChar char="-"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값의 분포가 한쪽에 몰려있던 문제 해결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87" name="Google Shape;287;g21ef842dd1d_0_314"/>
          <p:cNvSpPr txBox="1"/>
          <p:nvPr/>
        </p:nvSpPr>
        <p:spPr>
          <a:xfrm>
            <a:off x="1102650" y="5335113"/>
            <a:ext cx="561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→ 로그변환방법 적용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21ef842dd1d_0_314"/>
          <p:cNvSpPr txBox="1"/>
          <p:nvPr/>
        </p:nvSpPr>
        <p:spPr>
          <a:xfrm>
            <a:off x="7989600" y="3130425"/>
            <a:ext cx="1524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&lt;0~6시&gt;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21ef842dd1d_0_314"/>
          <p:cNvSpPr txBox="1"/>
          <p:nvPr/>
        </p:nvSpPr>
        <p:spPr>
          <a:xfrm>
            <a:off x="7908927" y="5641650"/>
            <a:ext cx="1716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&lt;18</a:t>
            </a:r>
            <a:r>
              <a:rPr lang="en-US"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~21시&gt;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21ef842dd1d_0_314"/>
          <p:cNvSpPr txBox="1"/>
          <p:nvPr/>
        </p:nvSpPr>
        <p:spPr>
          <a:xfrm>
            <a:off x="7869925" y="8152875"/>
            <a:ext cx="1716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&lt;21~24</a:t>
            </a:r>
            <a:r>
              <a:rPr lang="en-US"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시&gt;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1" name="Google Shape;291;g21ef842dd1d_0_314"/>
          <p:cNvCxnSpPr/>
          <p:nvPr/>
        </p:nvCxnSpPr>
        <p:spPr>
          <a:xfrm flipH="1" rot="10800000">
            <a:off x="12896113" y="3458925"/>
            <a:ext cx="804300" cy="4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g21ef842dd1d_0_314"/>
          <p:cNvCxnSpPr/>
          <p:nvPr/>
        </p:nvCxnSpPr>
        <p:spPr>
          <a:xfrm flipH="1" rot="10800000">
            <a:off x="12896138" y="8482475"/>
            <a:ext cx="804300" cy="4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g21ef842dd1d_0_314"/>
          <p:cNvCxnSpPr/>
          <p:nvPr/>
        </p:nvCxnSpPr>
        <p:spPr>
          <a:xfrm flipH="1" rot="10800000">
            <a:off x="12896113" y="5970688"/>
            <a:ext cx="804300" cy="4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0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3ced7cff59_0_44"/>
          <p:cNvSpPr/>
          <p:nvPr/>
        </p:nvSpPr>
        <p:spPr>
          <a:xfrm>
            <a:off x="933900" y="2358475"/>
            <a:ext cx="16728525" cy="7688225"/>
          </a:xfrm>
          <a:prstGeom prst="flowChartProcess">
            <a:avLst/>
          </a:prstGeom>
          <a:solidFill>
            <a:srgbClr val="FFCC32"/>
          </a:solidFill>
          <a:ln cap="flat" cmpd="sng" w="9525">
            <a:solidFill>
              <a:srgbClr val="FFC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3ced7cff59_0_44"/>
          <p:cNvSpPr/>
          <p:nvPr/>
        </p:nvSpPr>
        <p:spPr>
          <a:xfrm>
            <a:off x="621650" y="2008275"/>
            <a:ext cx="16728525" cy="7688225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3ced7cff59_0_44"/>
          <p:cNvSpPr txBox="1"/>
          <p:nvPr/>
        </p:nvSpPr>
        <p:spPr>
          <a:xfrm>
            <a:off x="723900" y="257175"/>
            <a:ext cx="10161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8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MCLP모델 분석 과정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01" name="Google Shape;301;g23ced7cff59_0_44"/>
          <p:cNvSpPr txBox="1"/>
          <p:nvPr/>
        </p:nvSpPr>
        <p:spPr>
          <a:xfrm>
            <a:off x="933900" y="2358475"/>
            <a:ext cx="837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지도 시각화</a:t>
            </a:r>
            <a:endParaRPr sz="6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02" name="Google Shape;302;g23ced7cff59_0_44"/>
          <p:cNvSpPr txBox="1"/>
          <p:nvPr/>
        </p:nvSpPr>
        <p:spPr>
          <a:xfrm>
            <a:off x="857700" y="3960900"/>
            <a:ext cx="6193500" cy="4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27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900"/>
              <a:buFont typeface="Do Hyeon"/>
              <a:buChar char="●"/>
            </a:pPr>
            <a:r>
              <a:rPr lang="en-US" sz="2900">
                <a:latin typeface="Do Hyeon"/>
                <a:ea typeface="Do Hyeon"/>
                <a:cs typeface="Do Hyeon"/>
                <a:sym typeface="Do Hyeon"/>
              </a:rPr>
              <a:t>folium을 사용하여 시각화 </a:t>
            </a:r>
            <a:endParaRPr sz="2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Do Hyeon"/>
              <a:ea typeface="Do Hyeon"/>
              <a:cs typeface="Do Hyeon"/>
              <a:sym typeface="Do Hyeon"/>
            </a:endParaRPr>
          </a:p>
          <a:p>
            <a:pPr indent="-4127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900"/>
              <a:buFont typeface="Do Hyeon"/>
              <a:buChar char="●"/>
            </a:pPr>
            <a:r>
              <a:rPr lang="en-US" sz="2900">
                <a:latin typeface="Do Hyeon"/>
                <a:ea typeface="Do Hyeon"/>
                <a:cs typeface="Do Hyeon"/>
                <a:sym typeface="Do Hyeon"/>
              </a:rPr>
              <a:t>수요지점의 가중치를 고려한 입지 후보지의 점 크기의 변화</a:t>
            </a:r>
            <a:endParaRPr sz="2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Do Hyeon"/>
              <a:ea typeface="Do Hyeon"/>
              <a:cs typeface="Do Hyeon"/>
              <a:sym typeface="Do Hyeon"/>
            </a:endParaRPr>
          </a:p>
          <a:p>
            <a:pPr indent="-4127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900"/>
              <a:buFont typeface="Do Hyeon"/>
              <a:buChar char="●"/>
            </a:pPr>
            <a:r>
              <a:rPr lang="en-US" sz="2900">
                <a:latin typeface="Do Hyeon"/>
                <a:ea typeface="Do Hyeon"/>
                <a:cs typeface="Do Hyeon"/>
                <a:sym typeface="Do Hyeon"/>
              </a:rPr>
              <a:t>어느 지점에 화상투약기를 설치하는 것이 좋을지 전반적으로 확인 가능</a:t>
            </a:r>
            <a:endParaRPr sz="29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03" name="Google Shape;303;g23ced7cff59_0_44"/>
          <p:cNvPicPr preferRelativeResize="0"/>
          <p:nvPr/>
        </p:nvPicPr>
        <p:blipFill rotWithShape="1">
          <a:blip r:embed="rId3">
            <a:alphaModFix/>
          </a:blip>
          <a:srcRect b="2848" l="0" r="13584" t="3448"/>
          <a:stretch/>
        </p:blipFill>
        <p:spPr>
          <a:xfrm>
            <a:off x="7329425" y="3105925"/>
            <a:ext cx="9813824" cy="645735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4" name="Google Shape;304;g23ced7cff59_0_44"/>
          <p:cNvSpPr/>
          <p:nvPr/>
        </p:nvSpPr>
        <p:spPr>
          <a:xfrm>
            <a:off x="15314050" y="3231100"/>
            <a:ext cx="1659300" cy="669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D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05" name="Google Shape;305;g23ced7cff59_0_44"/>
          <p:cNvSpPr txBox="1"/>
          <p:nvPr/>
        </p:nvSpPr>
        <p:spPr>
          <a:xfrm>
            <a:off x="14809350" y="3154900"/>
            <a:ext cx="3581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0000FF"/>
                </a:solidFill>
                <a:latin typeface="Do Hyeon"/>
                <a:ea typeface="Do Hyeon"/>
                <a:cs typeface="Do Hyeon"/>
                <a:sym typeface="Do Hyeon"/>
              </a:rPr>
              <a:t>●</a:t>
            </a:r>
            <a:r>
              <a:rPr lang="en-US" sz="2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입지후보지점</a:t>
            </a:r>
            <a:endParaRPr sz="21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●</a:t>
            </a:r>
            <a:r>
              <a:rPr lang="en-US" sz="2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수요지점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0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2161105940_0_0"/>
          <p:cNvSpPr/>
          <p:nvPr/>
        </p:nvSpPr>
        <p:spPr>
          <a:xfrm>
            <a:off x="933900" y="1918700"/>
            <a:ext cx="16945425" cy="8128000"/>
          </a:xfrm>
          <a:prstGeom prst="flowChartProcess">
            <a:avLst/>
          </a:prstGeom>
          <a:solidFill>
            <a:srgbClr val="FFCC32"/>
          </a:solidFill>
          <a:ln cap="flat" cmpd="sng" w="9525">
            <a:solidFill>
              <a:srgbClr val="FFC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2161105940_0_0"/>
          <p:cNvSpPr/>
          <p:nvPr/>
        </p:nvSpPr>
        <p:spPr>
          <a:xfrm>
            <a:off x="622800" y="1760475"/>
            <a:ext cx="17042400" cy="8128000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2161105940_0_0"/>
          <p:cNvSpPr txBox="1"/>
          <p:nvPr/>
        </p:nvSpPr>
        <p:spPr>
          <a:xfrm>
            <a:off x="723900" y="257175"/>
            <a:ext cx="14016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8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MCLP모델 분석 과정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13" name="Google Shape;313;g22161105940_0_0"/>
          <p:cNvSpPr txBox="1"/>
          <p:nvPr/>
        </p:nvSpPr>
        <p:spPr>
          <a:xfrm>
            <a:off x="1110900" y="1912875"/>
            <a:ext cx="1322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Do Hyeon"/>
                <a:ea typeface="Do Hyeon"/>
                <a:cs typeface="Do Hyeon"/>
                <a:sym typeface="Do Hyeon"/>
              </a:rPr>
              <a:t>시간대 별 </a:t>
            </a:r>
            <a:r>
              <a:rPr lang="en-US" sz="4800">
                <a:latin typeface="Do Hyeon"/>
                <a:ea typeface="Do Hyeon"/>
                <a:cs typeface="Do Hyeon"/>
                <a:sym typeface="Do Hyeon"/>
              </a:rPr>
              <a:t>화상투약기 설치 최적 입지로 선정된 약국</a:t>
            </a:r>
            <a:endParaRPr sz="4800"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314" name="Google Shape;314;g22161105940_0_0"/>
          <p:cNvGraphicFramePr/>
          <p:nvPr/>
        </p:nvGraphicFramePr>
        <p:xfrm>
          <a:off x="1110900" y="2983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{7F31BC3C-DBBB-4BBE-8DD5-6BE547209462}</a:tableStyleId>
              </a:tblPr>
              <a:tblGrid>
                <a:gridCol w="2095150"/>
                <a:gridCol w="3120975"/>
              </a:tblGrid>
              <a:tr h="40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0시~6시 선정된 약국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약국이 커버할 수 있는 대중교통의 수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B70"/>
                    </a:solidFill>
                  </a:tcPr>
                </a:tc>
              </a:tr>
              <a:tr h="40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365자양미소약국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15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0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고약국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13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0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구의온누리약국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20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0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늘좋은약국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18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더클래식약국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16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0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사랑약국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14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0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새봄약국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12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0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소라약국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22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쉐르빌대학약국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0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신백구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0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아나파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온누리극동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우리들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종합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현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5" name="Google Shape;315;g22161105940_0_0"/>
          <p:cNvGraphicFramePr/>
          <p:nvPr/>
        </p:nvGraphicFramePr>
        <p:xfrm>
          <a:off x="12009725" y="2983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{7F31BC3C-DBBB-4BBE-8DD5-6BE547209462}</a:tableStyleId>
              </a:tblPr>
              <a:tblGrid>
                <a:gridCol w="2024300"/>
                <a:gridCol w="3162375"/>
              </a:tblGrid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21~24</a:t>
                      </a: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시 선정된 약국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D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약국이 커버할 수 있는 대중교통의 수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DB70"/>
                    </a:solidFill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21세기약국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26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365자양미소약국</a:t>
                      </a:r>
                      <a:endParaRPr sz="15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15</a:t>
                      </a:r>
                      <a:endParaRPr sz="15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13</a:t>
                      </a:r>
                      <a:endParaRPr sz="15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구의온누리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20</a:t>
                      </a:r>
                      <a:endParaRPr sz="15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군자조은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20</a:t>
                      </a:r>
                      <a:endParaRPr sz="15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더참사랑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11</a:t>
                      </a:r>
                      <a:endParaRPr sz="15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더클래식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16</a:t>
                      </a:r>
                      <a:endParaRPr sz="15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새봄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12</a:t>
                      </a:r>
                      <a:endParaRPr sz="15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쉐르빌대학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19</a:t>
                      </a:r>
                      <a:endParaRPr sz="15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스마일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11</a:t>
                      </a:r>
                      <a:endParaRPr sz="15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신백구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11</a:t>
                      </a:r>
                      <a:endParaRPr sz="15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참약사도담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12</a:t>
                      </a:r>
                      <a:endParaRPr sz="15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천사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24</a:t>
                      </a:r>
                      <a:endParaRPr sz="15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한솔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13</a:t>
                      </a:r>
                      <a:endParaRPr sz="15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현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13</a:t>
                      </a:r>
                      <a:endParaRPr sz="15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6" name="Google Shape;316;g22161105940_0_0"/>
          <p:cNvGraphicFramePr/>
          <p:nvPr/>
        </p:nvGraphicFramePr>
        <p:xfrm>
          <a:off x="6535938" y="2983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{7F31BC3C-DBBB-4BBE-8DD5-6BE547209462}</a:tableStyleId>
              </a:tblPr>
              <a:tblGrid>
                <a:gridCol w="2058675"/>
                <a:gridCol w="3157450"/>
              </a:tblGrid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18~21</a:t>
                      </a: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시 선정된 약국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약국이 커버할 수 있는 대중교통의 수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B70"/>
                    </a:solidFill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365자양미소약국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15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13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구의온누리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20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군자세계로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19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더클래식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16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세종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12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쉐르빌대학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19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스마일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11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신성온누리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23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신세계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13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자양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14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중앙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26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천사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24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한솔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13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현</a:t>
                      </a: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약국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13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0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214fb69460_0_110"/>
          <p:cNvSpPr/>
          <p:nvPr/>
        </p:nvSpPr>
        <p:spPr>
          <a:xfrm>
            <a:off x="933900" y="826875"/>
            <a:ext cx="16728525" cy="9219825"/>
          </a:xfrm>
          <a:prstGeom prst="flowChartProcess">
            <a:avLst/>
          </a:prstGeom>
          <a:solidFill>
            <a:srgbClr val="FFCC32"/>
          </a:solidFill>
          <a:ln cap="flat" cmpd="sng" w="9525">
            <a:solidFill>
              <a:srgbClr val="FFC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2214fb69460_0_110"/>
          <p:cNvSpPr/>
          <p:nvPr/>
        </p:nvSpPr>
        <p:spPr>
          <a:xfrm>
            <a:off x="695125" y="447275"/>
            <a:ext cx="16728525" cy="9219825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214fb69460_0_110"/>
          <p:cNvSpPr txBox="1"/>
          <p:nvPr/>
        </p:nvSpPr>
        <p:spPr>
          <a:xfrm>
            <a:off x="1028700" y="561975"/>
            <a:ext cx="7672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입지선정 및 결론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4" name="Google Shape;324;g2214fb69460_0_110"/>
          <p:cNvSpPr txBox="1"/>
          <p:nvPr/>
        </p:nvSpPr>
        <p:spPr>
          <a:xfrm>
            <a:off x="1028700" y="2377625"/>
            <a:ext cx="1308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Do Hyeon"/>
                <a:ea typeface="Do Hyeon"/>
                <a:cs typeface="Do Hyeon"/>
                <a:sym typeface="Do Hyeon"/>
              </a:rPr>
              <a:t>화상투약기 최종 입지선정</a:t>
            </a:r>
            <a:endParaRPr sz="4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5" name="Google Shape;325;g2214fb69460_0_110"/>
          <p:cNvSpPr txBox="1"/>
          <p:nvPr/>
        </p:nvSpPr>
        <p:spPr>
          <a:xfrm>
            <a:off x="983100" y="4228538"/>
            <a:ext cx="77637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o Hyeon"/>
              <a:buChar char="●"/>
            </a:pPr>
            <a:r>
              <a:rPr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최종적으로 </a:t>
            </a:r>
            <a:r>
              <a:rPr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세 개의 시간대에 공통으로 파악된 </a:t>
            </a:r>
            <a:br>
              <a:rPr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약국을 화상투약기 설치에 적합한 약국으로 선정함</a:t>
            </a:r>
            <a:endParaRPr sz="2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o Hyeon"/>
              <a:buChar char="●"/>
            </a:pPr>
            <a:r>
              <a:rPr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6개의 약국이 </a:t>
            </a:r>
            <a:r>
              <a:rPr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화상투약기 설치 </a:t>
            </a:r>
            <a:r>
              <a:rPr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최적 입지로 선정됨</a:t>
            </a:r>
            <a:endParaRPr sz="2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26" name="Google Shape;326;g2214fb69460_0_110"/>
          <p:cNvPicPr preferRelativeResize="0"/>
          <p:nvPr/>
        </p:nvPicPr>
        <p:blipFill rotWithShape="1">
          <a:blip r:embed="rId3">
            <a:alphaModFix/>
          </a:blip>
          <a:srcRect b="0" l="18875" r="19740" t="0"/>
          <a:stretch/>
        </p:blipFill>
        <p:spPr>
          <a:xfrm>
            <a:off x="9312600" y="1177250"/>
            <a:ext cx="7890974" cy="81964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7" name="Google Shape;327;g2214fb69460_0_110"/>
          <p:cNvSpPr txBox="1"/>
          <p:nvPr/>
        </p:nvSpPr>
        <p:spPr>
          <a:xfrm>
            <a:off x="14985250" y="7353150"/>
            <a:ext cx="2286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쉐르빌 대학약국</a:t>
            </a:r>
            <a:endParaRPr sz="2700">
              <a:highlight>
                <a:schemeClr val="lt1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8" name="Google Shape;328;g2214fb69460_0_110"/>
          <p:cNvSpPr txBox="1"/>
          <p:nvPr/>
        </p:nvSpPr>
        <p:spPr>
          <a:xfrm>
            <a:off x="13802875" y="3062225"/>
            <a:ext cx="2286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구의온누리약국</a:t>
            </a:r>
            <a:endParaRPr sz="2700">
              <a:highlight>
                <a:schemeClr val="lt1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9" name="Google Shape;329;g2214fb69460_0_110"/>
          <p:cNvSpPr txBox="1"/>
          <p:nvPr/>
        </p:nvSpPr>
        <p:spPr>
          <a:xfrm>
            <a:off x="9648175" y="6905250"/>
            <a:ext cx="2286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더클래식약국</a:t>
            </a:r>
            <a:endParaRPr sz="2700">
              <a:highlight>
                <a:schemeClr val="lt1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30" name="Google Shape;330;g2214fb69460_0_110"/>
          <p:cNvSpPr txBox="1"/>
          <p:nvPr/>
        </p:nvSpPr>
        <p:spPr>
          <a:xfrm>
            <a:off x="13957450" y="7581750"/>
            <a:ext cx="1027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고약국</a:t>
            </a:r>
            <a:endParaRPr sz="2700">
              <a:highlight>
                <a:schemeClr val="lt1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31" name="Google Shape;331;g2214fb69460_0_110"/>
          <p:cNvSpPr txBox="1"/>
          <p:nvPr/>
        </p:nvSpPr>
        <p:spPr>
          <a:xfrm>
            <a:off x="11473575" y="8701150"/>
            <a:ext cx="2918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365 자양미소약국</a:t>
            </a:r>
            <a:endParaRPr sz="2700">
              <a:highlight>
                <a:schemeClr val="lt1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32" name="Google Shape;332;g2214fb69460_0_110"/>
          <p:cNvSpPr txBox="1"/>
          <p:nvPr/>
        </p:nvSpPr>
        <p:spPr>
          <a:xfrm>
            <a:off x="12794850" y="4739475"/>
            <a:ext cx="1542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현약국</a:t>
            </a:r>
            <a:endParaRPr sz="2700">
              <a:highlight>
                <a:schemeClr val="lt1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0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214fb69460_0_294"/>
          <p:cNvSpPr/>
          <p:nvPr/>
        </p:nvSpPr>
        <p:spPr>
          <a:xfrm>
            <a:off x="933900" y="826875"/>
            <a:ext cx="16728525" cy="9219825"/>
          </a:xfrm>
          <a:prstGeom prst="flowChartProcess">
            <a:avLst/>
          </a:prstGeom>
          <a:solidFill>
            <a:srgbClr val="FFCC32"/>
          </a:solidFill>
          <a:ln cap="flat" cmpd="sng" w="9525">
            <a:solidFill>
              <a:srgbClr val="FFC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214fb69460_0_294"/>
          <p:cNvSpPr/>
          <p:nvPr/>
        </p:nvSpPr>
        <p:spPr>
          <a:xfrm>
            <a:off x="695125" y="447275"/>
            <a:ext cx="16728525" cy="9219825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214fb69460_0_294"/>
          <p:cNvSpPr txBox="1"/>
          <p:nvPr/>
        </p:nvSpPr>
        <p:spPr>
          <a:xfrm>
            <a:off x="1028700" y="561975"/>
            <a:ext cx="12179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입지선정 및 결론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40" name="Google Shape;340;g2214fb69460_0_294"/>
          <p:cNvPicPr preferRelativeResize="0"/>
          <p:nvPr/>
        </p:nvPicPr>
        <p:blipFill rotWithShape="1">
          <a:blip r:embed="rId3">
            <a:alphaModFix/>
          </a:blip>
          <a:srcRect b="10348" l="2670" r="4608" t="10356"/>
          <a:stretch/>
        </p:blipFill>
        <p:spPr>
          <a:xfrm>
            <a:off x="13960151" y="3181900"/>
            <a:ext cx="2997974" cy="19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214fb69460_0_294"/>
          <p:cNvPicPr preferRelativeResize="0"/>
          <p:nvPr/>
        </p:nvPicPr>
        <p:blipFill rotWithShape="1">
          <a:blip r:embed="rId4">
            <a:alphaModFix/>
          </a:blip>
          <a:srcRect b="-582" l="32650" r="0" t="25933"/>
          <a:stretch/>
        </p:blipFill>
        <p:spPr>
          <a:xfrm>
            <a:off x="13920404" y="980550"/>
            <a:ext cx="3080400" cy="2016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2" name="Google Shape;342;g2214fb69460_0_294"/>
          <p:cNvGraphicFramePr/>
          <p:nvPr/>
        </p:nvGraphicFramePr>
        <p:xfrm>
          <a:off x="7157675" y="2006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{7F31BC3C-DBBB-4BBE-8DD5-6BE547209462}</a:tableStyleId>
              </a:tblPr>
              <a:tblGrid>
                <a:gridCol w="5335025"/>
              </a:tblGrid>
              <a:tr h="47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구의온누리약국</a:t>
                      </a:r>
                      <a:endParaRPr sz="2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E391"/>
                    </a:solidFill>
                  </a:tcPr>
                </a:tc>
              </a:tr>
              <a:tr h="47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서울특별시 광진구 자양로 285 (구의2동)</a:t>
                      </a:r>
                      <a:endParaRPr sz="23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3" name="Google Shape;343;g2214fb69460_0_294"/>
          <p:cNvSpPr txBox="1"/>
          <p:nvPr/>
        </p:nvSpPr>
        <p:spPr>
          <a:xfrm>
            <a:off x="1104913" y="1916475"/>
            <a:ext cx="491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Do Hyeon"/>
                <a:ea typeface="Do Hyeon"/>
                <a:cs typeface="Do Hyeon"/>
                <a:sym typeface="Do Hyeon"/>
              </a:rPr>
              <a:t>광진구 </a:t>
            </a:r>
            <a:r>
              <a:rPr lang="en-US" sz="4800">
                <a:latin typeface="Do Hyeon"/>
                <a:ea typeface="Do Hyeon"/>
                <a:cs typeface="Do Hyeon"/>
                <a:sym typeface="Do Hyeon"/>
              </a:rPr>
              <a:t>구의동</a:t>
            </a:r>
            <a:endParaRPr sz="48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44" name="Google Shape;344;g2214fb69460_0_294"/>
          <p:cNvPicPr preferRelativeResize="0"/>
          <p:nvPr/>
        </p:nvPicPr>
        <p:blipFill rotWithShape="1">
          <a:blip r:embed="rId5">
            <a:alphaModFix/>
          </a:blip>
          <a:srcRect b="1729" l="19028" r="0" t="0"/>
          <a:stretch/>
        </p:blipFill>
        <p:spPr>
          <a:xfrm>
            <a:off x="1028700" y="2753125"/>
            <a:ext cx="4912824" cy="6380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g2214fb69460_0_294"/>
          <p:cNvCxnSpPr/>
          <p:nvPr/>
        </p:nvCxnSpPr>
        <p:spPr>
          <a:xfrm flipH="1" rot="10800000">
            <a:off x="3717300" y="2021175"/>
            <a:ext cx="3437400" cy="223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g2214fb69460_0_294"/>
          <p:cNvCxnSpPr/>
          <p:nvPr/>
        </p:nvCxnSpPr>
        <p:spPr>
          <a:xfrm flipH="1" rot="10800000">
            <a:off x="2625225" y="5022725"/>
            <a:ext cx="4535100" cy="888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347" name="Google Shape;347;g2214fb69460_0_294"/>
          <p:cNvGraphicFramePr/>
          <p:nvPr/>
        </p:nvGraphicFramePr>
        <p:xfrm>
          <a:off x="7157675" y="3962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{7F31BC3C-DBBB-4BBE-8DD5-6BE547209462}</a:tableStyleId>
              </a:tblPr>
              <a:tblGrid>
                <a:gridCol w="5335025"/>
              </a:tblGrid>
              <a:tr h="47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현약국</a:t>
                      </a:r>
                      <a:endParaRPr sz="2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E391"/>
                    </a:solidFill>
                  </a:tcPr>
                </a:tc>
              </a:tr>
              <a:tr h="47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서울특별시 광진구 광나루로 508 (구의1동)</a:t>
                      </a:r>
                      <a:endParaRPr sz="23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48" name="Google Shape;348;g2214fb69460_0_294"/>
          <p:cNvGraphicFramePr/>
          <p:nvPr/>
        </p:nvGraphicFramePr>
        <p:xfrm>
          <a:off x="7157675" y="5918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{7F31BC3C-DBBB-4BBE-8DD5-6BE547209462}</a:tableStyleId>
              </a:tblPr>
              <a:tblGrid>
                <a:gridCol w="5335025"/>
              </a:tblGrid>
              <a:tr h="47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쉐르빌대학약국</a:t>
                      </a:r>
                      <a:endParaRPr sz="2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E391"/>
                    </a:solidFill>
                  </a:tcPr>
                </a:tc>
              </a:tr>
              <a:tr h="47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서울특별시 광진구 구의강변로 106 (구의3동)</a:t>
                      </a:r>
                      <a:endParaRPr sz="23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49" name="Google Shape;349;g2214fb69460_0_294"/>
          <p:cNvGraphicFramePr/>
          <p:nvPr/>
        </p:nvGraphicFramePr>
        <p:xfrm>
          <a:off x="7157675" y="7873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{7F31BC3C-DBBB-4BBE-8DD5-6BE547209462}</a:tableStyleId>
              </a:tblPr>
              <a:tblGrid>
                <a:gridCol w="5335025"/>
              </a:tblGrid>
              <a:tr h="47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고약국</a:t>
                      </a:r>
                      <a:endParaRPr sz="2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E391"/>
                    </a:solidFill>
                  </a:tcPr>
                </a:tc>
              </a:tr>
              <a:tr h="47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서울특별시 광진구 구의로 7 (구의1동)</a:t>
                      </a:r>
                      <a:endParaRPr sz="23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350" name="Google Shape;350;g2214fb69460_0_294"/>
          <p:cNvCxnSpPr/>
          <p:nvPr/>
        </p:nvCxnSpPr>
        <p:spPr>
          <a:xfrm flipH="1" rot="10800000">
            <a:off x="4464125" y="5914425"/>
            <a:ext cx="2696400" cy="1314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g2214fb69460_0_294"/>
          <p:cNvCxnSpPr/>
          <p:nvPr/>
        </p:nvCxnSpPr>
        <p:spPr>
          <a:xfrm>
            <a:off x="3213250" y="7584050"/>
            <a:ext cx="3952800" cy="1365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g2214fb69460_0_294"/>
          <p:cNvCxnSpPr/>
          <p:nvPr/>
        </p:nvCxnSpPr>
        <p:spPr>
          <a:xfrm flipH="1" rot="10800000">
            <a:off x="3736025" y="3068050"/>
            <a:ext cx="3424500" cy="1192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g2214fb69460_0_294"/>
          <p:cNvCxnSpPr/>
          <p:nvPr/>
        </p:nvCxnSpPr>
        <p:spPr>
          <a:xfrm flipH="1" rot="10800000">
            <a:off x="2615825" y="3964950"/>
            <a:ext cx="4539000" cy="195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g2214fb69460_0_294"/>
          <p:cNvCxnSpPr/>
          <p:nvPr/>
        </p:nvCxnSpPr>
        <p:spPr>
          <a:xfrm flipH="1" rot="10800000">
            <a:off x="4426800" y="6994125"/>
            <a:ext cx="2727900" cy="23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g2214fb69460_0_294"/>
          <p:cNvCxnSpPr/>
          <p:nvPr/>
        </p:nvCxnSpPr>
        <p:spPr>
          <a:xfrm>
            <a:off x="3250600" y="7546700"/>
            <a:ext cx="3909900" cy="328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6" name="Google Shape;356;g2214fb69460_0_294"/>
          <p:cNvPicPr preferRelativeResize="0"/>
          <p:nvPr/>
        </p:nvPicPr>
        <p:blipFill rotWithShape="1">
          <a:blip r:embed="rId6">
            <a:alphaModFix/>
          </a:blip>
          <a:srcRect b="3065" l="0" r="5249" t="8595"/>
          <a:stretch/>
        </p:blipFill>
        <p:spPr>
          <a:xfrm>
            <a:off x="13960150" y="5289950"/>
            <a:ext cx="2964451" cy="20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2214fb69460_0_294"/>
          <p:cNvPicPr preferRelativeResize="0"/>
          <p:nvPr/>
        </p:nvPicPr>
        <p:blipFill rotWithShape="1">
          <a:blip r:embed="rId7">
            <a:alphaModFix/>
          </a:blip>
          <a:srcRect b="34438" l="31857" r="26478" t="45100"/>
          <a:stretch/>
        </p:blipFill>
        <p:spPr>
          <a:xfrm>
            <a:off x="13960151" y="7547875"/>
            <a:ext cx="2964451" cy="194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0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2161105940_0_60"/>
          <p:cNvSpPr/>
          <p:nvPr/>
        </p:nvSpPr>
        <p:spPr>
          <a:xfrm>
            <a:off x="933900" y="826875"/>
            <a:ext cx="16728525" cy="9219825"/>
          </a:xfrm>
          <a:prstGeom prst="flowChartProcess">
            <a:avLst/>
          </a:prstGeom>
          <a:solidFill>
            <a:srgbClr val="FFCC32"/>
          </a:solidFill>
          <a:ln cap="flat" cmpd="sng" w="9525">
            <a:solidFill>
              <a:srgbClr val="FFC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2161105940_0_60"/>
          <p:cNvSpPr/>
          <p:nvPr/>
        </p:nvSpPr>
        <p:spPr>
          <a:xfrm>
            <a:off x="695125" y="447275"/>
            <a:ext cx="16728525" cy="9219825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2161105940_0_60"/>
          <p:cNvSpPr txBox="1"/>
          <p:nvPr/>
        </p:nvSpPr>
        <p:spPr>
          <a:xfrm>
            <a:off x="1028700" y="561975"/>
            <a:ext cx="12179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입지선정 및 결론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365" name="Google Shape;365;g22161105940_0_60"/>
          <p:cNvGraphicFramePr/>
          <p:nvPr/>
        </p:nvGraphicFramePr>
        <p:xfrm>
          <a:off x="6755538" y="2865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{7F31BC3C-DBBB-4BBE-8DD5-6BE547209462}</a:tableStyleId>
              </a:tblPr>
              <a:tblGrid>
                <a:gridCol w="5202575"/>
              </a:tblGrid>
              <a:tr h="47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더클래식약국</a:t>
                      </a:r>
                      <a:endParaRPr sz="2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E391"/>
                    </a:solidFill>
                  </a:tcPr>
                </a:tc>
              </a:tr>
              <a:tr h="47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서울특별시 광진구 능동로 90 (자양3동) </a:t>
                      </a:r>
                      <a:endParaRPr sz="25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66" name="Google Shape;366;g22161105940_0_60"/>
          <p:cNvGraphicFramePr/>
          <p:nvPr/>
        </p:nvGraphicFramePr>
        <p:xfrm>
          <a:off x="6755550" y="6539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{7F31BC3C-DBBB-4BBE-8DD5-6BE547209462}</a:tableStyleId>
              </a:tblPr>
              <a:tblGrid>
                <a:gridCol w="5202575"/>
              </a:tblGrid>
              <a:tr h="26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365자양미소약국</a:t>
                      </a:r>
                      <a:endParaRPr sz="2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E391"/>
                    </a:solidFill>
                  </a:tcPr>
                </a:tc>
              </a:tr>
              <a:tr h="41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서울특별시 광진구 뚝섬로 606 (자양2동)</a:t>
                      </a:r>
                      <a:endParaRPr sz="25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67" name="Google Shape;367;g22161105940_0_60"/>
          <p:cNvPicPr preferRelativeResize="0"/>
          <p:nvPr/>
        </p:nvPicPr>
        <p:blipFill rotWithShape="1">
          <a:blip r:embed="rId3">
            <a:alphaModFix/>
          </a:blip>
          <a:srcRect b="0" l="6891" r="3847" t="2591"/>
          <a:stretch/>
        </p:blipFill>
        <p:spPr>
          <a:xfrm>
            <a:off x="1028700" y="3044779"/>
            <a:ext cx="4985025" cy="51869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Google Shape;368;g22161105940_0_60"/>
          <p:cNvCxnSpPr/>
          <p:nvPr/>
        </p:nvCxnSpPr>
        <p:spPr>
          <a:xfrm flipH="1" rot="10800000">
            <a:off x="2871350" y="2866975"/>
            <a:ext cx="3885300" cy="1878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g22161105940_0_60"/>
          <p:cNvCxnSpPr/>
          <p:nvPr/>
        </p:nvCxnSpPr>
        <p:spPr>
          <a:xfrm flipH="1" rot="10800000">
            <a:off x="2865800" y="3988225"/>
            <a:ext cx="3886200" cy="76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g22161105940_0_60"/>
          <p:cNvCxnSpPr/>
          <p:nvPr/>
        </p:nvCxnSpPr>
        <p:spPr>
          <a:xfrm>
            <a:off x="4275175" y="6446000"/>
            <a:ext cx="2481600" cy="94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g22161105940_0_60"/>
          <p:cNvCxnSpPr/>
          <p:nvPr/>
        </p:nvCxnSpPr>
        <p:spPr>
          <a:xfrm>
            <a:off x="4280700" y="6454300"/>
            <a:ext cx="2475900" cy="1217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g22161105940_0_60"/>
          <p:cNvSpPr txBox="1"/>
          <p:nvPr/>
        </p:nvSpPr>
        <p:spPr>
          <a:xfrm>
            <a:off x="1141950" y="1916475"/>
            <a:ext cx="550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Do Hyeon"/>
                <a:ea typeface="Do Hyeon"/>
                <a:cs typeface="Do Hyeon"/>
                <a:sym typeface="Do Hyeon"/>
              </a:rPr>
              <a:t>광진구 자양동</a:t>
            </a:r>
            <a:endParaRPr sz="48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73" name="Google Shape;373;g22161105940_0_60"/>
          <p:cNvPicPr preferRelativeResize="0"/>
          <p:nvPr/>
        </p:nvPicPr>
        <p:blipFill rotWithShape="1">
          <a:blip r:embed="rId4">
            <a:alphaModFix/>
          </a:blip>
          <a:srcRect b="7512" l="0" r="0" t="15272"/>
          <a:stretch/>
        </p:blipFill>
        <p:spPr>
          <a:xfrm>
            <a:off x="12793550" y="1674100"/>
            <a:ext cx="4076899" cy="419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2161105940_0_60"/>
          <p:cNvPicPr preferRelativeResize="0"/>
          <p:nvPr/>
        </p:nvPicPr>
        <p:blipFill rotWithShape="1">
          <a:blip r:embed="rId5">
            <a:alphaModFix/>
          </a:blip>
          <a:srcRect b="0" l="7859" r="0" t="0"/>
          <a:stretch/>
        </p:blipFill>
        <p:spPr>
          <a:xfrm>
            <a:off x="12793550" y="6136800"/>
            <a:ext cx="4076899" cy="331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0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1ef842dd1d_0_269"/>
          <p:cNvSpPr/>
          <p:nvPr/>
        </p:nvSpPr>
        <p:spPr>
          <a:xfrm>
            <a:off x="933900" y="2358475"/>
            <a:ext cx="16728525" cy="7688225"/>
          </a:xfrm>
          <a:prstGeom prst="flowChartProcess">
            <a:avLst/>
          </a:prstGeom>
          <a:solidFill>
            <a:srgbClr val="FFCC32"/>
          </a:solidFill>
          <a:ln cap="flat" cmpd="sng" w="9525">
            <a:solidFill>
              <a:srgbClr val="FFC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21ef842dd1d_0_269"/>
          <p:cNvSpPr/>
          <p:nvPr/>
        </p:nvSpPr>
        <p:spPr>
          <a:xfrm>
            <a:off x="621650" y="1932075"/>
            <a:ext cx="16728525" cy="7688225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1ef842dd1d_0_269"/>
          <p:cNvSpPr txBox="1"/>
          <p:nvPr/>
        </p:nvSpPr>
        <p:spPr>
          <a:xfrm>
            <a:off x="4206075" y="2358475"/>
            <a:ext cx="12861300" cy="4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o Hyeon"/>
              <a:buAutoNum type="arabicPeriod"/>
            </a:pPr>
            <a:r>
              <a:rPr lang="en-US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가중치 고려한 우선순위 기반의 분석</a:t>
            </a:r>
            <a:endParaRPr sz="3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: 겹치는 약국을 최소화해 최적화된 화상투약기 입지 선정이 가능</a:t>
            </a:r>
            <a:endParaRPr sz="2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31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o Hyeon"/>
              <a:buAutoNum type="arabicPeriod"/>
            </a:pPr>
            <a:r>
              <a:rPr lang="en-US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선정된 약국의 위치 -대학주변 및 번화가 주변</a:t>
            </a:r>
            <a:endParaRPr sz="3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: 유동인구가 많아 높은 이용률을 보일 것으로 예상됨</a:t>
            </a:r>
            <a:endParaRPr sz="2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12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o Hyeon"/>
              <a:buAutoNum type="arabicPeriod"/>
            </a:pPr>
            <a:r>
              <a:rPr lang="en-US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일자리 창출 효과</a:t>
            </a:r>
            <a:br>
              <a:rPr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-US"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: 화상투약기 운용인원으로 경력단절 약사를 고용하여 고용률 상승을 기대할 수 있음</a:t>
            </a:r>
            <a:endParaRPr sz="2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31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o Hyeon"/>
              <a:buAutoNum type="arabicPeriod"/>
            </a:pPr>
            <a:r>
              <a:rPr lang="en-US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약사의 </a:t>
            </a:r>
            <a:r>
              <a:rPr lang="en-US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심야시간 재택근무 가능</a:t>
            </a:r>
            <a:endParaRPr sz="3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: 근무의 시간적 탄력성 및 업무 환경 개선 효과</a:t>
            </a:r>
            <a:endParaRPr sz="2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382" name="Google Shape;382;g21ef842dd1d_0_269"/>
          <p:cNvGrpSpPr/>
          <p:nvPr/>
        </p:nvGrpSpPr>
        <p:grpSpPr>
          <a:xfrm>
            <a:off x="933894" y="2920769"/>
            <a:ext cx="2967369" cy="1075738"/>
            <a:chOff x="890350" y="3566515"/>
            <a:chExt cx="3011029" cy="1075738"/>
          </a:xfrm>
        </p:grpSpPr>
        <p:grpSp>
          <p:nvGrpSpPr>
            <p:cNvPr id="383" name="Google Shape;383;g21ef842dd1d_0_269"/>
            <p:cNvGrpSpPr/>
            <p:nvPr/>
          </p:nvGrpSpPr>
          <p:grpSpPr>
            <a:xfrm>
              <a:off x="890350" y="3566515"/>
              <a:ext cx="2782352" cy="1075738"/>
              <a:chOff x="0" y="-31428"/>
              <a:chExt cx="5869940" cy="2269490"/>
            </a:xfrm>
          </p:grpSpPr>
          <p:sp>
            <p:nvSpPr>
              <p:cNvPr id="384" name="Google Shape;384;g21ef842dd1d_0_269"/>
              <p:cNvSpPr/>
              <p:nvPr/>
            </p:nvSpPr>
            <p:spPr>
              <a:xfrm>
                <a:off x="0" y="0"/>
                <a:ext cx="450850" cy="450850"/>
              </a:xfrm>
              <a:custGeom>
                <a:rect b="b" l="l" r="r" t="t"/>
                <a:pathLst>
                  <a:path extrusionOk="0" h="450850" w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385" name="Google Shape;385;g21ef842dd1d_0_269"/>
              <p:cNvSpPr/>
              <p:nvPr/>
            </p:nvSpPr>
            <p:spPr>
              <a:xfrm>
                <a:off x="0" y="-31428"/>
                <a:ext cx="5869940" cy="2269490"/>
              </a:xfrm>
              <a:custGeom>
                <a:rect b="b" l="l" r="r" t="t"/>
                <a:pathLst>
                  <a:path extrusionOk="0" h="2269490" w="5869940">
                    <a:moveTo>
                      <a:pt x="5280660" y="0"/>
                    </a:moveTo>
                    <a:lnTo>
                      <a:pt x="0" y="0"/>
                    </a:lnTo>
                    <a:lnTo>
                      <a:pt x="0" y="2269490"/>
                    </a:lnTo>
                    <a:lnTo>
                      <a:pt x="5280660" y="2269490"/>
                    </a:lnTo>
                    <a:lnTo>
                      <a:pt x="5280660" y="2268220"/>
                    </a:lnTo>
                    <a:lnTo>
                      <a:pt x="5869940" y="1134110"/>
                    </a:lnTo>
                    <a:close/>
                  </a:path>
                </a:pathLst>
              </a:custGeom>
              <a:solidFill>
                <a:srgbClr val="FF811A"/>
              </a:solidFill>
              <a:ln>
                <a:noFill/>
              </a:ln>
            </p:spPr>
          </p:sp>
        </p:grpSp>
        <p:sp>
          <p:nvSpPr>
            <p:cNvPr id="386" name="Google Shape;386;g21ef842dd1d_0_269"/>
            <p:cNvSpPr txBox="1"/>
            <p:nvPr/>
          </p:nvSpPr>
          <p:spPr>
            <a:xfrm>
              <a:off x="1249979" y="3839322"/>
              <a:ext cx="2651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기대 효과</a:t>
              </a:r>
              <a:endParaRPr sz="40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387" name="Google Shape;387;g21ef842dd1d_0_269"/>
          <p:cNvSpPr txBox="1"/>
          <p:nvPr/>
        </p:nvSpPr>
        <p:spPr>
          <a:xfrm>
            <a:off x="1028700" y="561975"/>
            <a:ext cx="11254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기대효과 및 보완점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388" name="Google Shape;388;g21ef842dd1d_0_269"/>
          <p:cNvGrpSpPr/>
          <p:nvPr/>
        </p:nvGrpSpPr>
        <p:grpSpPr>
          <a:xfrm>
            <a:off x="14206275" y="8031652"/>
            <a:ext cx="2788221" cy="1078008"/>
            <a:chOff x="14282475" y="8412652"/>
            <a:chExt cx="2788221" cy="1078008"/>
          </a:xfrm>
        </p:grpSpPr>
        <p:sp>
          <p:nvSpPr>
            <p:cNvPr id="389" name="Google Shape;389;g21ef842dd1d_0_269"/>
            <p:cNvSpPr/>
            <p:nvPr/>
          </p:nvSpPr>
          <p:spPr>
            <a:xfrm flipH="1">
              <a:off x="14282475" y="8412652"/>
              <a:ext cx="2788221" cy="1078008"/>
            </a:xfrm>
            <a:custGeom>
              <a:rect b="b" l="l" r="r" t="t"/>
              <a:pathLst>
                <a:path extrusionOk="0" h="2269490" w="5869940">
                  <a:moveTo>
                    <a:pt x="5280660" y="0"/>
                  </a:moveTo>
                  <a:lnTo>
                    <a:pt x="0" y="0"/>
                  </a:lnTo>
                  <a:lnTo>
                    <a:pt x="0" y="2269490"/>
                  </a:lnTo>
                  <a:lnTo>
                    <a:pt x="5280660" y="2269490"/>
                  </a:lnTo>
                  <a:lnTo>
                    <a:pt x="5280660" y="2268220"/>
                  </a:lnTo>
                  <a:lnTo>
                    <a:pt x="5869940" y="1134110"/>
                  </a:lnTo>
                  <a:close/>
                </a:path>
              </a:pathLst>
            </a:custGeom>
            <a:solidFill>
              <a:srgbClr val="FFCC32"/>
            </a:solidFill>
            <a:ln>
              <a:noFill/>
            </a:ln>
          </p:spPr>
        </p:sp>
        <p:sp>
          <p:nvSpPr>
            <p:cNvPr id="390" name="Google Shape;390;g21ef842dd1d_0_269"/>
            <p:cNvSpPr txBox="1"/>
            <p:nvPr/>
          </p:nvSpPr>
          <p:spPr>
            <a:xfrm>
              <a:off x="15201901" y="8685450"/>
              <a:ext cx="1863000" cy="6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100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보완점</a:t>
              </a:r>
              <a:endParaRPr sz="41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391" name="Google Shape;391;g21ef842dd1d_0_269"/>
          <p:cNvSpPr txBox="1"/>
          <p:nvPr/>
        </p:nvSpPr>
        <p:spPr>
          <a:xfrm>
            <a:off x="870575" y="7269475"/>
            <a:ext cx="13426200" cy="20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o Hyeon"/>
              <a:buAutoNum type="arabicPeriod"/>
            </a:pPr>
            <a:r>
              <a:rPr lang="en-US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데이터 양의 부족</a:t>
            </a:r>
            <a:endParaRPr sz="3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o Hyeon"/>
              <a:buAutoNum type="arabicPeriod"/>
            </a:pPr>
            <a:r>
              <a:rPr lang="en-US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정확히 같은 시점의 데이터를 비교하기가 어려움 </a:t>
            </a:r>
            <a:endParaRPr sz="3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925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o Hyeon"/>
              <a:buChar char="-"/>
            </a:pPr>
            <a:r>
              <a:rPr lang="en-US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(보건취약계층인구 2019, 다른 데이터 및 약국 데이터는 2022, 2023)</a:t>
            </a:r>
            <a:endParaRPr sz="1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31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o Hyeon"/>
              <a:buAutoNum type="arabicPeriod"/>
            </a:pPr>
            <a:r>
              <a:rPr lang="en-US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약국의 매출이 아닌 상권 매출을 기반으로 측정했기 때문에 오차 발생 가능성 존재</a:t>
            </a:r>
            <a:endParaRPr sz="3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933900" y="2358475"/>
            <a:ext cx="16728525" cy="7688225"/>
          </a:xfrm>
          <a:prstGeom prst="flowChartProcess">
            <a:avLst/>
          </a:prstGeom>
          <a:solidFill>
            <a:srgbClr val="FFCC32"/>
          </a:solidFill>
          <a:ln cap="flat" cmpd="sng" w="9525">
            <a:solidFill>
              <a:srgbClr val="FFC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621650" y="2008275"/>
            <a:ext cx="16728525" cy="7688225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1028700" y="257175"/>
            <a:ext cx="3056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목 차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2476500" y="2732675"/>
            <a:ext cx="314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연구 배경</a:t>
            </a:r>
            <a:endParaRPr sz="6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6715273" y="2786800"/>
            <a:ext cx="64728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65">
                <a:latin typeface="Do Hyeon"/>
                <a:ea typeface="Do Hyeon"/>
                <a:cs typeface="Do Hyeon"/>
                <a:sym typeface="Do Hyeon"/>
              </a:rPr>
              <a:t>화상투약기 소개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00" name="Google Shape;100;p2"/>
          <p:cNvCxnSpPr/>
          <p:nvPr/>
        </p:nvCxnSpPr>
        <p:spPr>
          <a:xfrm>
            <a:off x="1104900" y="4230575"/>
            <a:ext cx="15642600" cy="0"/>
          </a:xfrm>
          <a:prstGeom prst="straightConnector1">
            <a:avLst/>
          </a:prstGeom>
          <a:noFill/>
          <a:ln cap="flat" cmpd="sng" w="47625">
            <a:solidFill>
              <a:srgbClr val="FF81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2"/>
          <p:cNvSpPr txBox="1"/>
          <p:nvPr/>
        </p:nvSpPr>
        <p:spPr>
          <a:xfrm>
            <a:off x="6715273" y="3472600"/>
            <a:ext cx="64728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65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화상투약기의 필요성</a:t>
            </a:r>
            <a:endParaRPr sz="3165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2476500" y="4561475"/>
            <a:ext cx="314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연구 계획</a:t>
            </a:r>
            <a:endParaRPr sz="6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6715273" y="4615600"/>
            <a:ext cx="64728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65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입지조건 파악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04" name="Google Shape;104;p2"/>
          <p:cNvCxnSpPr/>
          <p:nvPr/>
        </p:nvCxnSpPr>
        <p:spPr>
          <a:xfrm>
            <a:off x="1104900" y="6059375"/>
            <a:ext cx="15642600" cy="0"/>
          </a:xfrm>
          <a:prstGeom prst="straightConnector1">
            <a:avLst/>
          </a:prstGeom>
          <a:noFill/>
          <a:ln cap="flat" cmpd="sng" w="47625">
            <a:solidFill>
              <a:srgbClr val="FF81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2"/>
          <p:cNvSpPr txBox="1"/>
          <p:nvPr/>
        </p:nvSpPr>
        <p:spPr>
          <a:xfrm>
            <a:off x="6715273" y="5301400"/>
            <a:ext cx="64728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65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MCLP 모델링을 위한 조건 파악</a:t>
            </a:r>
            <a:endParaRPr sz="3165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2476500" y="6466475"/>
            <a:ext cx="314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분석 과정</a:t>
            </a:r>
            <a:endParaRPr sz="6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6715273" y="6520600"/>
            <a:ext cx="64728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65">
                <a:latin typeface="Do Hyeon"/>
                <a:ea typeface="Do Hyeon"/>
                <a:cs typeface="Do Hyeon"/>
                <a:sym typeface="Do Hyeon"/>
              </a:rPr>
              <a:t>데이터 수집 및 전처리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08" name="Google Shape;108;p2"/>
          <p:cNvCxnSpPr/>
          <p:nvPr/>
        </p:nvCxnSpPr>
        <p:spPr>
          <a:xfrm>
            <a:off x="1104900" y="7964375"/>
            <a:ext cx="15642600" cy="0"/>
          </a:xfrm>
          <a:prstGeom prst="straightConnector1">
            <a:avLst/>
          </a:prstGeom>
          <a:noFill/>
          <a:ln cap="flat" cmpd="sng" w="47625">
            <a:solidFill>
              <a:srgbClr val="FF81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2"/>
          <p:cNvSpPr txBox="1"/>
          <p:nvPr/>
        </p:nvSpPr>
        <p:spPr>
          <a:xfrm>
            <a:off x="6715275" y="7206400"/>
            <a:ext cx="79860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65">
                <a:latin typeface="Do Hyeon"/>
                <a:ea typeface="Do Hyeon"/>
                <a:cs typeface="Do Hyeon"/>
                <a:sym typeface="Do Hyeon"/>
              </a:rPr>
              <a:t>Feature Engineering &amp; MCLP 최적화 모델 생성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2476500" y="8295275"/>
            <a:ext cx="314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결론</a:t>
            </a:r>
            <a:endParaRPr sz="6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6715273" y="8349400"/>
            <a:ext cx="64728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65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화상투약기 입지선정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6715273" y="9035200"/>
            <a:ext cx="64728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65">
                <a:latin typeface="Do Hyeon"/>
                <a:ea typeface="Do Hyeon"/>
                <a:cs typeface="Do Hyeon"/>
                <a:sym typeface="Do Hyeon"/>
              </a:rPr>
              <a:t>기대효과 및 보완점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13" name="Google Shape;1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3075" y="2903407"/>
            <a:ext cx="966675" cy="64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3650" y="4689625"/>
            <a:ext cx="906100" cy="7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6313" y="6468475"/>
            <a:ext cx="800200" cy="7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9277" y="8394037"/>
            <a:ext cx="966671" cy="7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0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3ced7cff59_0_103"/>
          <p:cNvSpPr/>
          <p:nvPr/>
        </p:nvSpPr>
        <p:spPr>
          <a:xfrm>
            <a:off x="970275" y="5693450"/>
            <a:ext cx="16490150" cy="4525950"/>
          </a:xfrm>
          <a:prstGeom prst="flowChartProcess">
            <a:avLst/>
          </a:prstGeom>
          <a:solidFill>
            <a:srgbClr val="FFCC32"/>
          </a:solidFill>
          <a:ln cap="flat" cmpd="sng" w="9525">
            <a:solidFill>
              <a:srgbClr val="FFC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3ced7cff59_0_103"/>
          <p:cNvSpPr txBox="1"/>
          <p:nvPr/>
        </p:nvSpPr>
        <p:spPr>
          <a:xfrm>
            <a:off x="723900" y="161925"/>
            <a:ext cx="4871100" cy="14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39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참고 </a:t>
            </a:r>
            <a:r>
              <a:rPr lang="en-US" sz="9339">
                <a:latin typeface="Do Hyeon"/>
                <a:ea typeface="Do Hyeon"/>
                <a:cs typeface="Do Hyeon"/>
                <a:sym typeface="Do Hyeon"/>
              </a:rPr>
              <a:t>자료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398" name="Google Shape;398;g23ced7cff59_0_103"/>
          <p:cNvGraphicFramePr/>
          <p:nvPr/>
        </p:nvGraphicFramePr>
        <p:xfrm>
          <a:off x="839475" y="55410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{7F31BC3C-DBBB-4BBE-8DD5-6BE547209462}</a:tableStyleId>
              </a:tblPr>
              <a:tblGrid>
                <a:gridCol w="5752325"/>
                <a:gridCol w="4224900"/>
                <a:gridCol w="6512925"/>
              </a:tblGrid>
              <a:tr h="33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데이터명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D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출처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D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이용 내용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DB70"/>
                    </a:solidFill>
                  </a:tcPr>
                </a:tc>
              </a:tr>
              <a:tr h="40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서울시 약국 인허가 정보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1F1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 열린데이터 광장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서울시 광진구 약국 정보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서울시 우리마을가게 상권분석 서비스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1F1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 열린데이터 광장</a:t>
                      </a:r>
                      <a:endParaRPr sz="15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서울시 광진구 행정동 내 상권별 의약품 매출 정보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카카오맵 API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1F1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Kakao Developers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서울시 광진구 약국의 개별 위치정보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서울시 버스노선별 정류장별 시간대별 승하차 인원 정보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1F1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 열린데이터 광장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서울시 광진구 정류장 야간 시간대별 승하차 인원 정보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서울시 지하철 호선별 역별 시간대별 승하차 인원 정보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 열린데이터 광장</a:t>
                      </a:r>
                      <a:endParaRPr sz="15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서울시 광진구 지하철역 야간 시간대별 승하차 인원 정보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서울시 약국 운영시간 정보</a:t>
                      </a:r>
                      <a:endParaRPr sz="15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 열린데이터 광장</a:t>
                      </a:r>
                      <a:endParaRPr sz="15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서울시 광진구 약국 운영시간 정보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서울시 광진구 약국 인허가 정보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1F1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 열린데이터 광장</a:t>
                      </a:r>
                      <a:endParaRPr sz="15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서울시 광진구 약국 현황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서울시 장애인 현황 (장애유형별/동별) 통계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1F1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 열린데이터 광장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서울시 광진구 장애인 인구 분포</a:t>
                      </a:r>
                      <a:endParaRPr sz="15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8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서울시 고령자현황 (동별) 통계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1F1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 열린데이터 광장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서울시 광진구 고령자 분포</a:t>
                      </a:r>
                      <a:endParaRPr sz="15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333333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서울특별시 광진구_기초생활보장수급자현황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1F1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공공데이터포털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서울시 광진구 기초생활수급자 분포 </a:t>
                      </a:r>
                      <a:endParaRPr sz="15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399" name="Google Shape;399;g23ced7cff59_0_103"/>
          <p:cNvGrpSpPr/>
          <p:nvPr/>
        </p:nvGrpSpPr>
        <p:grpSpPr>
          <a:xfrm>
            <a:off x="817875" y="1504600"/>
            <a:ext cx="5267315" cy="815825"/>
            <a:chOff x="5847075" y="1504600"/>
            <a:chExt cx="5267315" cy="815825"/>
          </a:xfrm>
        </p:grpSpPr>
        <p:sp>
          <p:nvSpPr>
            <p:cNvPr id="400" name="Google Shape;400;g23ced7cff59_0_103"/>
            <p:cNvSpPr/>
            <p:nvPr/>
          </p:nvSpPr>
          <p:spPr>
            <a:xfrm>
              <a:off x="5926840" y="1581800"/>
              <a:ext cx="5187550" cy="738625"/>
            </a:xfrm>
            <a:prstGeom prst="flowChartProcess">
              <a:avLst/>
            </a:prstGeom>
            <a:solidFill>
              <a:srgbClr val="FFCC32"/>
            </a:solidFill>
            <a:ln cap="flat" cmpd="sng" w="9525">
              <a:solidFill>
                <a:srgbClr val="FFCC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g23ced7cff59_0_103"/>
            <p:cNvSpPr/>
            <p:nvPr/>
          </p:nvSpPr>
          <p:spPr>
            <a:xfrm>
              <a:off x="5847075" y="1504600"/>
              <a:ext cx="5187550" cy="738625"/>
            </a:xfrm>
            <a:prstGeom prst="flowChartProcess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latin typeface="Do Hyeon"/>
                  <a:ea typeface="Do Hyeon"/>
                  <a:cs typeface="Do Hyeon"/>
                  <a:sym typeface="Do Hyeon"/>
                </a:rPr>
                <a:t>참고 문헌 및 사용 데이터</a:t>
              </a:r>
              <a:endParaRPr sz="36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402" name="Google Shape;402;g23ced7cff59_0_103"/>
          <p:cNvGrpSpPr/>
          <p:nvPr/>
        </p:nvGrpSpPr>
        <p:grpSpPr>
          <a:xfrm>
            <a:off x="14744213" y="1504600"/>
            <a:ext cx="2466150" cy="815825"/>
            <a:chOff x="799613" y="1885600"/>
            <a:chExt cx="2466150" cy="815825"/>
          </a:xfrm>
        </p:grpSpPr>
        <p:sp>
          <p:nvSpPr>
            <p:cNvPr id="403" name="Google Shape;403;g23ced7cff59_0_103"/>
            <p:cNvSpPr/>
            <p:nvPr/>
          </p:nvSpPr>
          <p:spPr>
            <a:xfrm>
              <a:off x="879342" y="1962797"/>
              <a:ext cx="2386421" cy="738628"/>
            </a:xfrm>
            <a:prstGeom prst="flowChartProcess">
              <a:avLst/>
            </a:prstGeom>
            <a:solidFill>
              <a:srgbClr val="FFCC32"/>
            </a:solidFill>
            <a:ln cap="flat" cmpd="sng" w="9525">
              <a:solidFill>
                <a:srgbClr val="FFCC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g23ced7cff59_0_103"/>
            <p:cNvSpPr/>
            <p:nvPr/>
          </p:nvSpPr>
          <p:spPr>
            <a:xfrm>
              <a:off x="799613" y="1885600"/>
              <a:ext cx="2386421" cy="738628"/>
            </a:xfrm>
            <a:prstGeom prst="flowChartProcess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latin typeface="Do Hyeon"/>
                  <a:ea typeface="Do Hyeon"/>
                  <a:cs typeface="Do Hyeon"/>
                  <a:sym typeface="Do Hyeon"/>
                </a:rPr>
                <a:t>사용 도구</a:t>
              </a:r>
              <a:endParaRPr sz="36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405" name="Google Shape;405;g23ced7cff59_0_103"/>
          <p:cNvSpPr/>
          <p:nvPr/>
        </p:nvSpPr>
        <p:spPr>
          <a:xfrm>
            <a:off x="11769775" y="2632275"/>
            <a:ext cx="5683450" cy="2694075"/>
          </a:xfrm>
          <a:prstGeom prst="flowChartProcess">
            <a:avLst/>
          </a:prstGeom>
          <a:solidFill>
            <a:srgbClr val="FFCC32"/>
          </a:solidFill>
          <a:ln cap="flat" cmpd="sng" w="9525">
            <a:solidFill>
              <a:srgbClr val="FFC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23ced7cff59_0_103"/>
          <p:cNvSpPr/>
          <p:nvPr/>
        </p:nvSpPr>
        <p:spPr>
          <a:xfrm>
            <a:off x="11620025" y="2451150"/>
            <a:ext cx="5683450" cy="2694075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07" name="Google Shape;407;g23ced7cff59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5975" y="2668925"/>
            <a:ext cx="926474" cy="9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23ced7cff59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3924" y="4012292"/>
            <a:ext cx="1678825" cy="1049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23ced7cff59_0_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62250" y="4434775"/>
            <a:ext cx="2261316" cy="5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23ced7cff59_0_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75725" y="2576525"/>
            <a:ext cx="1678825" cy="5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23ced7cff59_0_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71503" y="2668921"/>
            <a:ext cx="1482401" cy="65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23ced7cff59_0_10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21803" y="3862177"/>
            <a:ext cx="1678825" cy="48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23ced7cff59_0_1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187063" y="3297663"/>
            <a:ext cx="703800" cy="7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23ced7cff59_0_10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17266" y="4129001"/>
            <a:ext cx="703806" cy="8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23ced7cff59_0_10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495050" y="3085825"/>
            <a:ext cx="926475" cy="926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" name="Google Shape;416;g23ced7cff59_0_103"/>
          <p:cNvGrpSpPr/>
          <p:nvPr/>
        </p:nvGrpSpPr>
        <p:grpSpPr>
          <a:xfrm>
            <a:off x="839575" y="2485500"/>
            <a:ext cx="10429900" cy="2840860"/>
            <a:chOff x="839575" y="2479977"/>
            <a:chExt cx="10429900" cy="2375698"/>
          </a:xfrm>
        </p:grpSpPr>
        <p:sp>
          <p:nvSpPr>
            <p:cNvPr id="417" name="Google Shape;417;g23ced7cff59_0_103"/>
            <p:cNvSpPr/>
            <p:nvPr/>
          </p:nvSpPr>
          <p:spPr>
            <a:xfrm>
              <a:off x="1005025" y="2631550"/>
              <a:ext cx="10264450" cy="2224125"/>
            </a:xfrm>
            <a:prstGeom prst="flowChartProcess">
              <a:avLst/>
            </a:prstGeom>
            <a:solidFill>
              <a:srgbClr val="FFCC32"/>
            </a:solidFill>
            <a:ln cap="flat" cmpd="sng" w="9525">
              <a:solidFill>
                <a:srgbClr val="FFCC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g23ced7cff59_0_103"/>
            <p:cNvSpPr/>
            <p:nvPr/>
          </p:nvSpPr>
          <p:spPr>
            <a:xfrm>
              <a:off x="839575" y="2479977"/>
              <a:ext cx="10264450" cy="2224118"/>
            </a:xfrm>
            <a:prstGeom prst="flowChartProcess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Do Hyeon"/>
                <a:buAutoNum type="arabicPeriod"/>
              </a:pPr>
              <a:r>
                <a:rPr lang="en-US" sz="13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The maximal covering location problem.</a:t>
              </a:r>
              <a:endParaRPr sz="1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1115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Do Hyeon"/>
                <a:buChar char="-"/>
              </a:pPr>
              <a:r>
                <a:rPr lang="en-US" sz="13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Church,R.&amp;ReVelle,C, Pap.Reg.Sci.Assoc. 32,101-18. 1974</a:t>
              </a:r>
              <a:endParaRPr sz="1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Do Hyeon"/>
                <a:buAutoNum type="arabicPeriod"/>
              </a:pPr>
              <a:r>
                <a:rPr lang="en-US" sz="1300">
                  <a:solidFill>
                    <a:schemeClr val="dk1"/>
                  </a:solidFill>
                  <a:highlight>
                    <a:srgbClr val="FFFFFF"/>
                  </a:highlight>
                  <a:latin typeface="Do Hyeon"/>
                  <a:ea typeface="Do Hyeon"/>
                  <a:cs typeface="Do Hyeon"/>
                  <a:sym typeface="Do Hyeon"/>
                </a:rPr>
                <a:t>약국입지 선정에 관한 연구 - 서울시내 약국입지를 중심으로</a:t>
              </a:r>
              <a:endParaRPr sz="1300">
                <a:solidFill>
                  <a:schemeClr val="dk1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1115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Do Hyeon"/>
                <a:buChar char="-"/>
              </a:pPr>
              <a:r>
                <a:rPr lang="en-US" sz="13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조선호. 한국토지행정학회, 1986</a:t>
              </a:r>
              <a:endParaRPr sz="1300">
                <a:solidFill>
                  <a:schemeClr val="dk1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Do Hyeon"/>
                <a:buAutoNum type="arabicPeriod"/>
              </a:pPr>
              <a:r>
                <a:rPr lang="en-US" sz="1300">
                  <a:solidFill>
                    <a:srgbClr val="1F2328"/>
                  </a:solidFill>
                  <a:highlight>
                    <a:srgbClr val="FFFFFF"/>
                  </a:highlight>
                  <a:latin typeface="Do Hyeon"/>
                  <a:ea typeface="Do Hyeon"/>
                  <a:cs typeface="Do Hyeon"/>
                  <a:sym typeface="Do Hyeon"/>
                </a:rPr>
                <a:t>Maximum coverage location problem (MCLP)</a:t>
              </a:r>
              <a:endParaRPr sz="1300">
                <a:solidFill>
                  <a:srgbClr val="1F2328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1115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328"/>
                </a:buClr>
                <a:buSzPts val="1300"/>
                <a:buFont typeface="Do Hyeon"/>
                <a:buChar char="-"/>
              </a:pPr>
              <a:r>
                <a:rPr lang="en-US" sz="1300">
                  <a:solidFill>
                    <a:srgbClr val="1F2328"/>
                  </a:solidFill>
                  <a:latin typeface="Do Hyeon"/>
                  <a:ea typeface="Do Hyeon"/>
                  <a:cs typeface="Do Hyeon"/>
                  <a:sym typeface="Do Hyeon"/>
                </a:rPr>
                <a:t>cyang-kth, github</a:t>
              </a:r>
              <a:endParaRPr sz="1300">
                <a:solidFill>
                  <a:srgbClr val="1F2328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328"/>
                </a:buClr>
                <a:buSzPts val="1300"/>
                <a:buFont typeface="Do Hyeon"/>
                <a:buAutoNum type="arabicPeriod"/>
              </a:pPr>
              <a:r>
                <a:rPr lang="en-US" sz="13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시</a:t>
              </a:r>
              <a:r>
                <a:rPr lang="en-US" sz="1300">
                  <a:solidFill>
                    <a:schemeClr val="dk1"/>
                  </a:solidFill>
                  <a:highlight>
                    <a:srgbClr val="FFFFFF"/>
                  </a:highlight>
                  <a:latin typeface="Do Hyeon"/>
                  <a:ea typeface="Do Hyeon"/>
                  <a:cs typeface="Do Hyeon"/>
                  <a:sym typeface="Do Hyeon"/>
                </a:rPr>
                <a:t>·도별 지역보건취약지원보고서</a:t>
              </a:r>
              <a:endParaRPr sz="1300">
                <a:solidFill>
                  <a:schemeClr val="dk1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1115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Do Hyeon"/>
                <a:buChar char="-"/>
              </a:pPr>
              <a:r>
                <a:rPr lang="en-US" sz="1300">
                  <a:solidFill>
                    <a:schemeClr val="dk1"/>
                  </a:solidFill>
                  <a:highlight>
                    <a:srgbClr val="FFFFFF"/>
                  </a:highlight>
                  <a:latin typeface="Do Hyeon"/>
                  <a:ea typeface="Do Hyeon"/>
                  <a:cs typeface="Do Hyeon"/>
                  <a:sym typeface="Do Hyeon"/>
                </a:rPr>
                <a:t>한국건강증진개발원</a:t>
              </a:r>
              <a:endParaRPr sz="1300">
                <a:solidFill>
                  <a:schemeClr val="dk1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4444"/>
                </a:buClr>
                <a:buSzPts val="1300"/>
                <a:buFont typeface="Do Hyeon"/>
                <a:buAutoNum type="arabicPeriod"/>
              </a:pPr>
              <a:r>
                <a:rPr lang="en-US" sz="1300">
                  <a:solidFill>
                    <a:srgbClr val="444444"/>
                  </a:solidFill>
                  <a:latin typeface="Do Hyeon"/>
                  <a:ea typeface="Do Hyeon"/>
                  <a:cs typeface="Do Hyeon"/>
                  <a:sym typeface="Do Hyeon"/>
                </a:rPr>
                <a:t>"자율주행시대의 Flex Zone 도입과 입지 최적화 방안 연구: 수정된 MCLP 알고리즘을 기반으로." </a:t>
              </a:r>
              <a:endParaRPr sz="1300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1115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4444"/>
                </a:buClr>
                <a:buSzPts val="1300"/>
                <a:buFont typeface="Do Hyeon"/>
                <a:buChar char="-"/>
              </a:pPr>
              <a:r>
                <a:rPr lang="en-US" sz="1300">
                  <a:solidFill>
                    <a:srgbClr val="444444"/>
                  </a:solidFill>
                  <a:latin typeface="Do Hyeon"/>
                  <a:ea typeface="Do Hyeon"/>
                  <a:cs typeface="Do Hyeon"/>
                  <a:sym typeface="Do Hyeon"/>
                </a:rPr>
                <a:t>박진우(PARK Jinwoo),최우철(CHOI Woocheol),and 김정화(KIM Junghwa). 대한교통학회지 40.5 (2022): 750-761.</a:t>
              </a:r>
              <a:endParaRPr sz="1300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300"/>
                <a:buFont typeface="Do Hyeon"/>
                <a:buAutoNum type="arabicPeriod"/>
              </a:pPr>
              <a:r>
                <a:rPr lang="en-US" sz="1300">
                  <a:solidFill>
                    <a:srgbClr val="434343"/>
                  </a:solidFill>
                  <a:latin typeface="Do Hyeon"/>
                  <a:ea typeface="Do Hyeon"/>
                  <a:cs typeface="Do Hyeon"/>
                  <a:sym typeface="Do Hyeon"/>
                </a:rPr>
                <a:t>데일리팜</a:t>
              </a:r>
              <a:r>
                <a:rPr lang="en-US" sz="1300">
                  <a:solidFill>
                    <a:srgbClr val="434343"/>
                  </a:solidFill>
                  <a:highlight>
                    <a:schemeClr val="lt1"/>
                  </a:highlight>
                  <a:latin typeface="Do Hyeon"/>
                  <a:ea typeface="Do Hyeon"/>
                  <a:cs typeface="Do Hyeon"/>
                  <a:sym typeface="Do Hyeon"/>
                </a:rPr>
                <a:t>화상투약기 이용률 어떻게 높일까…쓰리알코리아 고심 (</a:t>
              </a:r>
              <a:r>
                <a:rPr lang="en-US" sz="1300" u="sng">
                  <a:solidFill>
                    <a:srgbClr val="434343"/>
                  </a:solidFill>
                  <a:highlight>
                    <a:schemeClr val="lt1"/>
                  </a:highlight>
                  <a:latin typeface="Do Hyeon"/>
                  <a:ea typeface="Do Hyeon"/>
                  <a:cs typeface="Do Hyeon"/>
                  <a:sym typeface="Do Hyeon"/>
                  <a:hlinkClick r:id="rId1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http://www.dailypharm.com/Users/News/NewsView.html?ID=299301</a:t>
              </a:r>
              <a:r>
                <a:rPr lang="en-US" sz="1300">
                  <a:solidFill>
                    <a:srgbClr val="434343"/>
                  </a:solidFill>
                  <a:highlight>
                    <a:schemeClr val="lt1"/>
                  </a:highlight>
                  <a:latin typeface="Do Hyeon"/>
                  <a:ea typeface="Do Hyeon"/>
                  <a:cs typeface="Do Hyeon"/>
                  <a:sym typeface="Do Hyeon"/>
                </a:rPr>
                <a:t>)</a:t>
              </a:r>
              <a:endParaRPr sz="130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 sz="1600">
                <a:solidFill>
                  <a:srgbClr val="1F2328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0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1ef842dd1d_0_153"/>
          <p:cNvSpPr/>
          <p:nvPr/>
        </p:nvSpPr>
        <p:spPr>
          <a:xfrm>
            <a:off x="933900" y="2358475"/>
            <a:ext cx="16728525" cy="7688225"/>
          </a:xfrm>
          <a:prstGeom prst="flowChartProcess">
            <a:avLst/>
          </a:prstGeom>
          <a:solidFill>
            <a:srgbClr val="FFCC32"/>
          </a:solidFill>
          <a:ln cap="flat" cmpd="sng" w="9525">
            <a:solidFill>
              <a:srgbClr val="FFC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21ef842dd1d_0_153"/>
          <p:cNvSpPr/>
          <p:nvPr/>
        </p:nvSpPr>
        <p:spPr>
          <a:xfrm>
            <a:off x="621650" y="2008275"/>
            <a:ext cx="16728525" cy="7688225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21ef842dd1d_0_153"/>
          <p:cNvSpPr txBox="1"/>
          <p:nvPr/>
        </p:nvSpPr>
        <p:spPr>
          <a:xfrm>
            <a:off x="723900" y="257175"/>
            <a:ext cx="4388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연구 배경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24" name="Google Shape;124;g21ef842dd1d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300" y="4546649"/>
            <a:ext cx="3412600" cy="32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21ef842dd1d_0_153"/>
          <p:cNvPicPr preferRelativeResize="0"/>
          <p:nvPr/>
        </p:nvPicPr>
        <p:blipFill rotWithShape="1">
          <a:blip r:embed="rId4">
            <a:alphaModFix/>
          </a:blip>
          <a:srcRect b="27723" l="0" r="0" t="8382"/>
          <a:stretch/>
        </p:blipFill>
        <p:spPr>
          <a:xfrm>
            <a:off x="13651100" y="4489875"/>
            <a:ext cx="3372050" cy="32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21ef842dd1d_0_153"/>
          <p:cNvSpPr txBox="1"/>
          <p:nvPr/>
        </p:nvSpPr>
        <p:spPr>
          <a:xfrm>
            <a:off x="4733925" y="4510100"/>
            <a:ext cx="4176900" cy="4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공공 야간약국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o Hyeon"/>
                <a:ea typeface="Do Hyeon"/>
                <a:cs typeface="Do Hyeon"/>
                <a:sym typeface="Do Hyeon"/>
              </a:rPr>
              <a:t>장점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Do Hyeon"/>
              <a:ea typeface="Do Hyeon"/>
              <a:cs typeface="Do Hyeon"/>
              <a:sym typeface="Do Hyeo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Do Hyeon"/>
              <a:buChar char="-"/>
            </a:pPr>
            <a:r>
              <a:rPr lang="en-US" sz="2500">
                <a:latin typeface="Do Hyeon"/>
                <a:ea typeface="Do Hyeon"/>
                <a:cs typeface="Do Hyeon"/>
                <a:sym typeface="Do Hyeon"/>
              </a:rPr>
              <a:t>의약품 구매 가능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Do Hyeon"/>
              <a:buChar char="-"/>
            </a:pPr>
            <a:r>
              <a:rPr lang="en-US" sz="2500">
                <a:latin typeface="Do Hyeon"/>
                <a:ea typeface="Do Hyeon"/>
                <a:cs typeface="Do Hyeon"/>
                <a:sym typeface="Do Hyeon"/>
              </a:rPr>
              <a:t>개인화된 약품 구매가능</a:t>
            </a:r>
            <a:br>
              <a:rPr lang="en-US" sz="2500">
                <a:latin typeface="Do Hyeon"/>
                <a:ea typeface="Do Hyeon"/>
                <a:cs typeface="Do Hyeon"/>
                <a:sym typeface="Do Hyeon"/>
              </a:rPr>
            </a:b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o Hyeon"/>
                <a:ea typeface="Do Hyeon"/>
                <a:cs typeface="Do Hyeon"/>
                <a:sym typeface="Do Hyeon"/>
              </a:rPr>
              <a:t>단점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Do Hyeon"/>
              <a:ea typeface="Do Hyeon"/>
              <a:cs typeface="Do Hyeon"/>
              <a:sym typeface="Do Hyeo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Do Hyeon"/>
              <a:buChar char="-"/>
            </a:pPr>
            <a:r>
              <a:rPr lang="en-US" sz="2500">
                <a:latin typeface="Do Hyeon"/>
                <a:ea typeface="Do Hyeon"/>
                <a:cs typeface="Do Hyeon"/>
                <a:sym typeface="Do Hyeon"/>
              </a:rPr>
              <a:t>접근성이 떨어짐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Do Hyeon"/>
              <a:buChar char="-"/>
            </a:pPr>
            <a:r>
              <a:rPr lang="en-US" sz="2500">
                <a:latin typeface="Do Hyeon"/>
                <a:ea typeface="Do Hyeon"/>
                <a:cs typeface="Do Hyeon"/>
                <a:sym typeface="Do Hyeon"/>
              </a:rPr>
              <a:t>약사의 과로 우려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7" name="Google Shape;127;g21ef842dd1d_0_153"/>
          <p:cNvSpPr txBox="1"/>
          <p:nvPr/>
        </p:nvSpPr>
        <p:spPr>
          <a:xfrm>
            <a:off x="9407975" y="4510100"/>
            <a:ext cx="4018200" cy="4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편의점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o Hyeon"/>
                <a:ea typeface="Do Hyeon"/>
                <a:cs typeface="Do Hyeon"/>
                <a:sym typeface="Do Hyeon"/>
              </a:rPr>
              <a:t>장점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Do Hyeon"/>
              <a:ea typeface="Do Hyeon"/>
              <a:cs typeface="Do Hyeon"/>
              <a:sym typeface="Do Hyeo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Do Hyeon"/>
              <a:buChar char="-"/>
            </a:pPr>
            <a:r>
              <a:rPr lang="en-US" sz="2500">
                <a:latin typeface="Do Hyeon"/>
                <a:ea typeface="Do Hyeon"/>
                <a:cs typeface="Do Hyeon"/>
                <a:sym typeface="Do Hyeon"/>
              </a:rPr>
              <a:t>접근성이 매우 높음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Do Hyeon"/>
              <a:buChar char="-"/>
            </a:pPr>
            <a:r>
              <a:rPr lang="en-US" sz="2500">
                <a:latin typeface="Do Hyeon"/>
                <a:ea typeface="Do Hyeon"/>
                <a:cs typeface="Do Hyeon"/>
                <a:sym typeface="Do Hyeon"/>
              </a:rPr>
              <a:t>인건비가 추가로 들지 않음</a:t>
            </a:r>
            <a:br>
              <a:rPr lang="en-US" sz="2500">
                <a:latin typeface="Do Hyeon"/>
                <a:ea typeface="Do Hyeon"/>
                <a:cs typeface="Do Hyeon"/>
                <a:sym typeface="Do Hyeon"/>
              </a:rPr>
            </a:b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o Hyeon"/>
                <a:ea typeface="Do Hyeon"/>
                <a:cs typeface="Do Hyeon"/>
                <a:sym typeface="Do Hyeon"/>
              </a:rPr>
              <a:t>단점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Do Hyeon"/>
              <a:ea typeface="Do Hyeon"/>
              <a:cs typeface="Do Hyeon"/>
              <a:sym typeface="Do Hyeo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Do Hyeon"/>
              <a:buChar char="-"/>
            </a:pPr>
            <a:r>
              <a:rPr lang="en-US" sz="2500">
                <a:latin typeface="Do Hyeon"/>
                <a:ea typeface="Do Hyeon"/>
                <a:cs typeface="Do Hyeon"/>
                <a:sym typeface="Do Hyeon"/>
              </a:rPr>
              <a:t>의약외품만 구매가능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Do Hyeon"/>
              <a:buChar char="-"/>
            </a:pPr>
            <a:r>
              <a:rPr lang="en-US" sz="2500">
                <a:latin typeface="Do Hyeon"/>
                <a:ea typeface="Do Hyeon"/>
                <a:cs typeface="Do Hyeon"/>
                <a:sym typeface="Do Hyeon"/>
              </a:rPr>
              <a:t>약물의 오남용 위험성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8" name="Google Shape;128;g21ef842dd1d_0_153"/>
          <p:cNvSpPr txBox="1"/>
          <p:nvPr/>
        </p:nvSpPr>
        <p:spPr>
          <a:xfrm>
            <a:off x="1028700" y="2453825"/>
            <a:ext cx="1119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퇴근시간 이후에 약국 이용이 필요한 경우에는?</a:t>
            </a:r>
            <a:endParaRPr sz="48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29" name="Google Shape;129;g21ef842dd1d_0_153"/>
          <p:cNvCxnSpPr/>
          <p:nvPr/>
        </p:nvCxnSpPr>
        <p:spPr>
          <a:xfrm>
            <a:off x="8992150" y="4178575"/>
            <a:ext cx="42300" cy="5037000"/>
          </a:xfrm>
          <a:prstGeom prst="straightConnector1">
            <a:avLst/>
          </a:prstGeom>
          <a:noFill/>
          <a:ln cap="flat" cmpd="sng" w="38100">
            <a:solidFill>
              <a:srgbClr val="FF811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g21ef842dd1d_0_153"/>
          <p:cNvSpPr txBox="1"/>
          <p:nvPr/>
        </p:nvSpPr>
        <p:spPr>
          <a:xfrm>
            <a:off x="1081050" y="9139375"/>
            <a:ext cx="713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이미지 출처: </a:t>
            </a:r>
            <a:r>
              <a:rPr lang="en-US" sz="1200" u="sng">
                <a:solidFill>
                  <a:schemeClr val="hlink"/>
                </a:solidFill>
                <a:latin typeface="Do Hyeon"/>
                <a:ea typeface="Do Hyeon"/>
                <a:cs typeface="Do Hyeon"/>
                <a:sym typeface="Do Hyeon"/>
                <a:hlinkClick r:id="rId5"/>
              </a:rPr>
              <a:t>http://www.dailypharm.com/Users/News/NewsView.html?ID=283538</a:t>
            </a:r>
            <a:endParaRPr sz="1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        </a:t>
            </a:r>
            <a:r>
              <a:rPr lang="en-US" sz="1200" u="sng">
                <a:solidFill>
                  <a:schemeClr val="hlink"/>
                </a:solidFill>
                <a:latin typeface="Do Hyeon"/>
                <a:ea typeface="Do Hyeon"/>
                <a:cs typeface="Do Hyeon"/>
                <a:sym typeface="Do Hyeon"/>
                <a:hlinkClick r:id="rId6"/>
              </a:rPr>
              <a:t>https://m.hankookilbo.com/News/Read/201808091625355371</a:t>
            </a:r>
            <a:r>
              <a:rPr lang="en-US" sz="1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          </a:t>
            </a:r>
            <a:endParaRPr sz="1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3c9aa6d772_0_34"/>
          <p:cNvSpPr/>
          <p:nvPr/>
        </p:nvSpPr>
        <p:spPr>
          <a:xfrm>
            <a:off x="933900" y="2358475"/>
            <a:ext cx="16728525" cy="7688225"/>
          </a:xfrm>
          <a:prstGeom prst="flowChartProcess">
            <a:avLst/>
          </a:prstGeom>
          <a:solidFill>
            <a:srgbClr val="FFCC32"/>
          </a:solidFill>
          <a:ln cap="flat" cmpd="sng" w="9525">
            <a:solidFill>
              <a:srgbClr val="FFC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3c9aa6d772_0_34"/>
          <p:cNvSpPr/>
          <p:nvPr/>
        </p:nvSpPr>
        <p:spPr>
          <a:xfrm>
            <a:off x="621650" y="2008275"/>
            <a:ext cx="16728525" cy="7688225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23c9aa6d772_0_34"/>
          <p:cNvSpPr txBox="1"/>
          <p:nvPr/>
        </p:nvSpPr>
        <p:spPr>
          <a:xfrm>
            <a:off x="723900" y="257175"/>
            <a:ext cx="4610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연구 배경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8" name="Google Shape;138;g23c9aa6d772_0_34"/>
          <p:cNvSpPr txBox="1"/>
          <p:nvPr/>
        </p:nvSpPr>
        <p:spPr>
          <a:xfrm>
            <a:off x="1028700" y="2453825"/>
            <a:ext cx="339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Do Hyeon"/>
                <a:ea typeface="Do Hyeon"/>
                <a:cs typeface="Do Hyeon"/>
                <a:sym typeface="Do Hyeon"/>
              </a:rPr>
              <a:t>화상투약기란</a:t>
            </a:r>
            <a:r>
              <a:rPr lang="en-US" sz="4800">
                <a:latin typeface="Do Hyeon"/>
                <a:ea typeface="Do Hyeon"/>
                <a:cs typeface="Do Hyeon"/>
                <a:sym typeface="Do Hyeon"/>
              </a:rPr>
              <a:t>?</a:t>
            </a:r>
            <a:endParaRPr sz="4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9" name="Google Shape;139;g23c9aa6d772_0_34"/>
          <p:cNvSpPr txBox="1"/>
          <p:nvPr/>
        </p:nvSpPr>
        <p:spPr>
          <a:xfrm>
            <a:off x="8529650" y="3565900"/>
            <a:ext cx="85155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Do Hyeon"/>
                <a:ea typeface="Do Hyeon"/>
                <a:cs typeface="Do Hyeon"/>
                <a:sym typeface="Do Hyeon"/>
              </a:rPr>
              <a:t>“화상투약기는 환자들의 의약품 접근성을 높이기 위한 사업의 일환으로, 편의점 상비의약품과는 달리 약사의 관리 하에서 </a:t>
            </a:r>
            <a:r>
              <a:rPr lang="en-US" sz="3200">
                <a:solidFill>
                  <a:srgbClr val="222222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해열·진통·소염제, 진경제, 안과용제, 항히스타민제 등의 의약품을 약사와의 화상전화 상담 및 감독 하에 구매할 수 있는 플랫폼”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222222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현재 시범운영되고 있는 화상투약기는 22시부터 익일 오전 6시까지* 운영되며, 소비자는 카드를 투입하고 통화버튼을 누름으로써 약사의 상담을 받을 수 있고, 본인의 증상을 이야기한 후 약사의 약품 추천과 복용법 설명을 들을 수 있다.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22222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*토요일: 오후18시~익일6시, 일요일 및 공휴일: 10시~익일 6시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222222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40" name="Google Shape;140;g23c9aa6d772_0_34"/>
          <p:cNvPicPr preferRelativeResize="0"/>
          <p:nvPr/>
        </p:nvPicPr>
        <p:blipFill rotWithShape="1">
          <a:blip r:embed="rId3">
            <a:alphaModFix/>
          </a:blip>
          <a:srcRect b="0" l="7655" r="0" t="0"/>
          <a:stretch/>
        </p:blipFill>
        <p:spPr>
          <a:xfrm>
            <a:off x="1249450" y="3689125"/>
            <a:ext cx="6951050" cy="50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23c9aa6d772_0_34"/>
          <p:cNvSpPr txBox="1"/>
          <p:nvPr/>
        </p:nvSpPr>
        <p:spPr>
          <a:xfrm>
            <a:off x="1042825" y="9083500"/>
            <a:ext cx="713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Do Hyeon"/>
                <a:ea typeface="Do Hyeon"/>
                <a:cs typeface="Do Hyeon"/>
                <a:sym typeface="Do Hyeon"/>
              </a:rPr>
              <a:t>이미지 출처: 뉴스1뉴스 (</a:t>
            </a:r>
            <a:r>
              <a:rPr lang="en-US" sz="1200" u="sng">
                <a:solidFill>
                  <a:schemeClr val="hlink"/>
                </a:solidFill>
                <a:latin typeface="Do Hyeon"/>
                <a:ea typeface="Do Hyeon"/>
                <a:cs typeface="Do Hyeon"/>
                <a:sym typeface="Do Hyeon"/>
                <a:hlinkClick r:id="rId4"/>
              </a:rPr>
              <a:t>https://www.news1.kr/articles/?4652299</a:t>
            </a:r>
            <a:r>
              <a:rPr lang="en-US" sz="1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)</a:t>
            </a:r>
            <a:endParaRPr sz="1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22222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내용 출처 : 히트뉴스 (</a:t>
            </a:r>
            <a:r>
              <a:rPr lang="en-US" sz="1200" u="sng">
                <a:solidFill>
                  <a:schemeClr val="hlink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  <a:hlinkClick r:id="rId5"/>
              </a:rPr>
              <a:t>http://www.hitnews.co.kr/news/articleView.html?idxno=40023</a:t>
            </a:r>
            <a:r>
              <a:rPr lang="en-US" sz="1200">
                <a:solidFill>
                  <a:srgbClr val="222222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) </a:t>
            </a:r>
            <a:endParaRPr sz="1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0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3ced7cff59_0_4"/>
          <p:cNvSpPr/>
          <p:nvPr/>
        </p:nvSpPr>
        <p:spPr>
          <a:xfrm>
            <a:off x="933900" y="2358475"/>
            <a:ext cx="16728525" cy="7688225"/>
          </a:xfrm>
          <a:prstGeom prst="flowChartProcess">
            <a:avLst/>
          </a:prstGeom>
          <a:solidFill>
            <a:srgbClr val="FFCC32"/>
          </a:solidFill>
          <a:ln cap="flat" cmpd="sng" w="9525">
            <a:solidFill>
              <a:srgbClr val="FFC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3ced7cff59_0_4"/>
          <p:cNvSpPr/>
          <p:nvPr/>
        </p:nvSpPr>
        <p:spPr>
          <a:xfrm>
            <a:off x="621650" y="2008275"/>
            <a:ext cx="16728525" cy="7688225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3ced7cff59_0_4"/>
          <p:cNvSpPr txBox="1"/>
          <p:nvPr/>
        </p:nvSpPr>
        <p:spPr>
          <a:xfrm>
            <a:off x="723900" y="257175"/>
            <a:ext cx="4610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연구 배경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9" name="Google Shape;149;g23ced7cff59_0_4"/>
          <p:cNvSpPr txBox="1"/>
          <p:nvPr/>
        </p:nvSpPr>
        <p:spPr>
          <a:xfrm>
            <a:off x="1028700" y="2453825"/>
            <a:ext cx="339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Do Hyeon"/>
                <a:ea typeface="Do Hyeon"/>
                <a:cs typeface="Do Hyeon"/>
                <a:sym typeface="Do Hyeon"/>
              </a:rPr>
              <a:t>화상투약기란?</a:t>
            </a:r>
            <a:endParaRPr sz="4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0" name="Google Shape;150;g23ced7cff59_0_4"/>
          <p:cNvSpPr txBox="1"/>
          <p:nvPr/>
        </p:nvSpPr>
        <p:spPr>
          <a:xfrm>
            <a:off x="7944625" y="3337300"/>
            <a:ext cx="8948400" cy="6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Do Hyeon"/>
                <a:ea typeface="Do Hyeon"/>
                <a:cs typeface="Do Hyeon"/>
                <a:sym typeface="Do Hyeon"/>
              </a:rPr>
              <a:t>“화상투약기는 소비자가 임의로 약을 선택할 수 없도록 설계된 안전한 시스템으로, </a:t>
            </a:r>
            <a:r>
              <a:rPr lang="en-US" sz="3800">
                <a:solidFill>
                  <a:srgbClr val="222222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소비자가 직접 약을 선택하는 자판기와는 차이가 크다.”</a:t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*데일리팜 - 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오늘밤 10시 화상투약기 운영 개시…53개 제품 판매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222222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o Hyeon"/>
              <a:buChar char="●"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화상투약기를 통한 약품 구매 과정은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 환자가 구매할 약품의 이름과 가격을 확인하면 결제가 완료되고, 약사가 약품을 다시 한번 확인한 후 이용이 종료됨.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o Hyeon"/>
              <a:buChar char="●"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이러한 과정에서 화상투약기는 약사의 상담을 통해 약이 지정됨으로, 소비자의 지명구매가 불가능해 기존 약사법을 위반하지 않는 선에서 인근주민의 의료접근성을 크게 높일 수 있는 수단.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222222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1" name="Google Shape;151;g23ced7cff59_0_4"/>
          <p:cNvSpPr txBox="1"/>
          <p:nvPr/>
        </p:nvSpPr>
        <p:spPr>
          <a:xfrm>
            <a:off x="966625" y="9159700"/>
            <a:ext cx="713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Do Hyeon"/>
                <a:ea typeface="Do Hyeon"/>
                <a:cs typeface="Do Hyeon"/>
                <a:sym typeface="Do Hyeon"/>
              </a:rPr>
              <a:t>이미지 출처: 데일리팜 (</a:t>
            </a:r>
            <a:r>
              <a:rPr lang="en-US" sz="1200" u="sng">
                <a:solidFill>
                  <a:schemeClr val="hlink"/>
                </a:solidFill>
                <a:latin typeface="Do Hyeon"/>
                <a:ea typeface="Do Hyeon"/>
                <a:cs typeface="Do Hyeon"/>
                <a:sym typeface="Do Hyeon"/>
                <a:hlinkClick r:id="rId3"/>
              </a:rPr>
              <a:t>http://www.dailypharm.com/Users/News/NewsView.html?ID=280353</a:t>
            </a:r>
            <a:r>
              <a:rPr lang="en-US" sz="1200">
                <a:latin typeface="Do Hyeon"/>
                <a:ea typeface="Do Hyeon"/>
                <a:cs typeface="Do Hyeon"/>
                <a:sym typeface="Do Hyeon"/>
              </a:rPr>
              <a:t>)</a:t>
            </a:r>
            <a:endParaRPr sz="12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22222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내용 출처: 데일리팜 (</a:t>
            </a:r>
            <a:r>
              <a:rPr lang="en-US" sz="1200" u="sng">
                <a:solidFill>
                  <a:schemeClr val="hlink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  <a:hlinkClick r:id="rId4"/>
              </a:rPr>
              <a:t>http://www.dailypharm.com/Users/News/NewsView.html?ID=298605</a:t>
            </a:r>
            <a:r>
              <a:rPr lang="en-US" sz="1200">
                <a:solidFill>
                  <a:srgbClr val="222222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) </a:t>
            </a:r>
            <a:endParaRPr sz="1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52" name="Google Shape;152;g23ced7cff59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700" y="3565900"/>
            <a:ext cx="6300276" cy="5396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0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ef842dd1d_0_46"/>
          <p:cNvSpPr/>
          <p:nvPr/>
        </p:nvSpPr>
        <p:spPr>
          <a:xfrm>
            <a:off x="933900" y="2358475"/>
            <a:ext cx="16728525" cy="7688225"/>
          </a:xfrm>
          <a:prstGeom prst="flowChartProcess">
            <a:avLst/>
          </a:prstGeom>
          <a:solidFill>
            <a:srgbClr val="FFCC32"/>
          </a:solidFill>
          <a:ln cap="flat" cmpd="sng" w="9525">
            <a:solidFill>
              <a:srgbClr val="FFC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1ef842dd1d_0_46"/>
          <p:cNvSpPr/>
          <p:nvPr/>
        </p:nvSpPr>
        <p:spPr>
          <a:xfrm>
            <a:off x="621650" y="2008275"/>
            <a:ext cx="16728525" cy="7688225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1ef842dd1d_0_46"/>
          <p:cNvSpPr txBox="1"/>
          <p:nvPr/>
        </p:nvSpPr>
        <p:spPr>
          <a:xfrm>
            <a:off x="723900" y="257175"/>
            <a:ext cx="45516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연구 배경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0" name="Google Shape;160;g21ef842dd1d_0_46"/>
          <p:cNvSpPr txBox="1"/>
          <p:nvPr/>
        </p:nvSpPr>
        <p:spPr>
          <a:xfrm>
            <a:off x="1028700" y="2453825"/>
            <a:ext cx="493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Do Hyeon"/>
                <a:ea typeface="Do Hyeon"/>
                <a:cs typeface="Do Hyeon"/>
                <a:sym typeface="Do Hyeon"/>
              </a:rPr>
              <a:t>화상투약기의 필요성</a:t>
            </a:r>
            <a:endParaRPr sz="4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1" name="Google Shape;161;g21ef842dd1d_0_46"/>
          <p:cNvSpPr txBox="1"/>
          <p:nvPr/>
        </p:nvSpPr>
        <p:spPr>
          <a:xfrm>
            <a:off x="7377075" y="3525625"/>
            <a:ext cx="9217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222222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“약국 폐문시간 이후 심야나 공휴일에 약사의 도움을 받아 경증환자의 응급실 이용을 줄여 국민편의 및 의료비절감에 기여함으로써 약사징능 향상에 도움이 될 것.”</a:t>
            </a:r>
            <a:endParaRPr sz="3700">
              <a:solidFill>
                <a:srgbClr val="222222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22222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22222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화상투약기 ‘공공성’ 보려하지 않는다 - 이상우 기자, 약국신문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2" name="Google Shape;162;g21ef842dd1d_0_46"/>
          <p:cNvSpPr txBox="1"/>
          <p:nvPr/>
        </p:nvSpPr>
        <p:spPr>
          <a:xfrm>
            <a:off x="982075" y="9140800"/>
            <a:ext cx="1473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Do Hyeon"/>
                <a:ea typeface="Do Hyeon"/>
                <a:cs typeface="Do Hyeon"/>
                <a:sym typeface="Do Hyeon"/>
              </a:rPr>
              <a:t>이미지 출처: 전자신문 (</a:t>
            </a:r>
            <a:r>
              <a:rPr lang="en-US" sz="1200" u="sng">
                <a:solidFill>
                  <a:schemeClr val="hlink"/>
                </a:solidFill>
                <a:latin typeface="Do Hyeon"/>
                <a:ea typeface="Do Hyeon"/>
                <a:cs typeface="Do Hyeon"/>
                <a:sym typeface="Do Hyeon"/>
                <a:hlinkClick r:id="rId3"/>
              </a:rPr>
              <a:t>https://www.etnews.com/20220503000162</a:t>
            </a:r>
            <a:r>
              <a:rPr lang="en-US" sz="1200">
                <a:latin typeface="Do Hyeon"/>
                <a:ea typeface="Do Hyeon"/>
                <a:cs typeface="Do Hyeon"/>
                <a:sym typeface="Do Hyeon"/>
              </a:rPr>
              <a:t>)   	      </a:t>
            </a:r>
            <a:endParaRPr sz="12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Do Hyeon"/>
                <a:ea typeface="Do Hyeon"/>
                <a:cs typeface="Do Hyeon"/>
                <a:sym typeface="Do Hyeon"/>
              </a:rPr>
              <a:t>내용 출처: 약국신문 (</a:t>
            </a:r>
            <a:r>
              <a:rPr lang="en-US" sz="1200" u="sng">
                <a:solidFill>
                  <a:schemeClr val="hlink"/>
                </a:solidFill>
                <a:latin typeface="Do Hyeon"/>
                <a:ea typeface="Do Hyeon"/>
                <a:cs typeface="Do Hyeon"/>
                <a:sym typeface="Do Hyeon"/>
                <a:hlinkClick r:id="rId4"/>
              </a:rPr>
              <a:t>http://m.pharm21.com/news/articleView.html?idxno=110241</a:t>
            </a:r>
            <a:r>
              <a:rPr lang="en-US" sz="1200">
                <a:latin typeface="Do Hyeon"/>
                <a:ea typeface="Do Hyeon"/>
                <a:cs typeface="Do Hyeon"/>
                <a:sym typeface="Do Hyeon"/>
              </a:rPr>
              <a:t>)</a:t>
            </a:r>
            <a:endParaRPr sz="12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63" name="Google Shape;163;g21ef842dd1d_0_46"/>
          <p:cNvPicPr preferRelativeResize="0"/>
          <p:nvPr/>
        </p:nvPicPr>
        <p:blipFill rotWithShape="1">
          <a:blip r:embed="rId5">
            <a:alphaModFix/>
          </a:blip>
          <a:srcRect b="0" l="23681" r="0" t="0"/>
          <a:stretch/>
        </p:blipFill>
        <p:spPr>
          <a:xfrm>
            <a:off x="1028700" y="3553775"/>
            <a:ext cx="5595325" cy="54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21ef842dd1d_0_46"/>
          <p:cNvSpPr txBox="1"/>
          <p:nvPr/>
        </p:nvSpPr>
        <p:spPr>
          <a:xfrm>
            <a:off x="7224675" y="7096713"/>
            <a:ext cx="9519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Do Hyeon"/>
              <a:buChar char="●"/>
            </a:pPr>
            <a:r>
              <a:rPr lang="en-US" sz="2700">
                <a:latin typeface="Do Hyeon"/>
                <a:ea typeface="Do Hyeon"/>
                <a:cs typeface="Do Hyeon"/>
                <a:sym typeface="Do Hyeon"/>
              </a:rPr>
              <a:t>퇴근시간대 이후나 심야 시간대의 의료시설 이용의 어려움을 극복하기 위해서는 전문성을 보유한 약사가 직접 의약품을 추천해줄 수 있는 화상투약기의 도입이 큰 기여를 할 수 있을 것으로 보임.</a:t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0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161105940_0_139"/>
          <p:cNvSpPr/>
          <p:nvPr/>
        </p:nvSpPr>
        <p:spPr>
          <a:xfrm>
            <a:off x="933900" y="2358475"/>
            <a:ext cx="16728525" cy="7688225"/>
          </a:xfrm>
          <a:prstGeom prst="flowChartProcess">
            <a:avLst/>
          </a:prstGeom>
          <a:solidFill>
            <a:srgbClr val="FFCC32"/>
          </a:solidFill>
          <a:ln cap="flat" cmpd="sng" w="9525">
            <a:solidFill>
              <a:srgbClr val="FFC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2161105940_0_139"/>
          <p:cNvSpPr/>
          <p:nvPr/>
        </p:nvSpPr>
        <p:spPr>
          <a:xfrm>
            <a:off x="621650" y="2008275"/>
            <a:ext cx="16728525" cy="7688225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2161105940_0_139"/>
          <p:cNvSpPr txBox="1"/>
          <p:nvPr/>
        </p:nvSpPr>
        <p:spPr>
          <a:xfrm>
            <a:off x="723900" y="257175"/>
            <a:ext cx="45516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연구 배경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2" name="Google Shape;172;g22161105940_0_139"/>
          <p:cNvSpPr txBox="1"/>
          <p:nvPr/>
        </p:nvSpPr>
        <p:spPr>
          <a:xfrm>
            <a:off x="1028700" y="2453825"/>
            <a:ext cx="493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Do Hyeon"/>
                <a:ea typeface="Do Hyeon"/>
                <a:cs typeface="Do Hyeon"/>
                <a:sym typeface="Do Hyeon"/>
              </a:rPr>
              <a:t>화상투약기의 필요성</a:t>
            </a:r>
            <a:endParaRPr sz="48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73" name="Google Shape;173;g22161105940_0_139"/>
          <p:cNvCxnSpPr/>
          <p:nvPr/>
        </p:nvCxnSpPr>
        <p:spPr>
          <a:xfrm>
            <a:off x="8760200" y="5408488"/>
            <a:ext cx="18900" cy="12834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g22161105940_0_139"/>
          <p:cNvSpPr/>
          <p:nvPr/>
        </p:nvSpPr>
        <p:spPr>
          <a:xfrm>
            <a:off x="1010100" y="3571175"/>
            <a:ext cx="7455600" cy="1892100"/>
          </a:xfrm>
          <a:prstGeom prst="roundRect">
            <a:avLst>
              <a:gd fmla="val 16667" name="adj"/>
            </a:avLst>
          </a:prstGeom>
          <a:solidFill>
            <a:srgbClr val="FF811A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화상투약기는 서울경기권에 약 10여개소가 설치되었지만 아직까지는 홍보와 이용률이 저조한 편</a:t>
            </a:r>
            <a:endParaRPr sz="3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5" name="Google Shape;175;g22161105940_0_139"/>
          <p:cNvSpPr/>
          <p:nvPr/>
        </p:nvSpPr>
        <p:spPr>
          <a:xfrm>
            <a:off x="933900" y="3494975"/>
            <a:ext cx="7455600" cy="1892100"/>
          </a:xfrm>
          <a:prstGeom prst="roundRect">
            <a:avLst>
              <a:gd fmla="val 16667" name="adj"/>
            </a:avLst>
          </a:prstGeom>
          <a:solidFill>
            <a:srgbClr val="FFE391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서울경기권에 약 10여개소가 설치되었지만 아직까지는 홍보와 이용률이 저조한 편</a:t>
            </a:r>
            <a:endParaRPr sz="3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6" name="Google Shape;176;g22161105940_0_139"/>
          <p:cNvSpPr/>
          <p:nvPr/>
        </p:nvSpPr>
        <p:spPr>
          <a:xfrm>
            <a:off x="9138400" y="3571175"/>
            <a:ext cx="7757400" cy="1839000"/>
          </a:xfrm>
          <a:prstGeom prst="roundRect">
            <a:avLst>
              <a:gd fmla="val 16667" name="adj"/>
            </a:avLst>
          </a:prstGeom>
          <a:solidFill>
            <a:srgbClr val="FF811A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광진구의 의료복지 수준을 </a:t>
            </a:r>
            <a:endParaRPr sz="3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더 높은 단계로 끌어올리는 새로운 시도</a:t>
            </a:r>
            <a:r>
              <a:rPr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→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화상투약기의 투입이 중요한 요소로 작용할 수 있을 것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7" name="Google Shape;177;g22161105940_0_139"/>
          <p:cNvSpPr/>
          <p:nvPr/>
        </p:nvSpPr>
        <p:spPr>
          <a:xfrm>
            <a:off x="9062200" y="3494975"/>
            <a:ext cx="7757400" cy="1839000"/>
          </a:xfrm>
          <a:prstGeom prst="roundRect">
            <a:avLst>
              <a:gd fmla="val 16667" name="adj"/>
            </a:avLst>
          </a:prstGeom>
          <a:solidFill>
            <a:srgbClr val="FFE391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광진구의 의료복지 수준을 </a:t>
            </a:r>
            <a:endParaRPr sz="3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더 높은 단계로 끌어올리는 새로운 시도</a:t>
            </a:r>
            <a:r>
              <a:rPr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  → </a:t>
            </a:r>
            <a:r>
              <a:rPr lang="en-US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화상투약기의 투입이 중요한 요소로 작용할 수 있을 것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8" name="Google Shape;178;g22161105940_0_139"/>
          <p:cNvSpPr/>
          <p:nvPr/>
        </p:nvSpPr>
        <p:spPr>
          <a:xfrm>
            <a:off x="2929963" y="6996700"/>
            <a:ext cx="12264300" cy="2428500"/>
          </a:xfrm>
          <a:prstGeom prst="roundRect">
            <a:avLst>
              <a:gd fmla="val 16667" name="adj"/>
            </a:avLst>
          </a:prstGeom>
          <a:solidFill>
            <a:srgbClr val="FF811A"/>
          </a:solidFill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성공적인 화상투약기 투입을 위해 </a:t>
            </a:r>
            <a:endParaRPr sz="3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적은 수의 화상투약기로 최대한의 수요를 충족시키는</a:t>
            </a:r>
            <a:endParaRPr sz="4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입지 선정 목표</a:t>
            </a:r>
            <a:endParaRPr sz="3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9" name="Google Shape;179;g22161105940_0_139"/>
          <p:cNvSpPr/>
          <p:nvPr/>
        </p:nvSpPr>
        <p:spPr>
          <a:xfrm>
            <a:off x="2853750" y="6920500"/>
            <a:ext cx="12264300" cy="2428500"/>
          </a:xfrm>
          <a:prstGeom prst="roundRect">
            <a:avLst>
              <a:gd fmla="val 16667" name="adj"/>
            </a:avLst>
          </a:prstGeom>
          <a:solidFill>
            <a:srgbClr val="FFD24D"/>
          </a:solidFill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성공적인 화상투약기 투입을 위해 </a:t>
            </a:r>
            <a:endParaRPr sz="3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38761D"/>
                </a:solidFill>
                <a:latin typeface="Do Hyeon"/>
                <a:ea typeface="Do Hyeon"/>
                <a:cs typeface="Do Hyeon"/>
                <a:sym typeface="Do Hyeon"/>
              </a:rPr>
              <a:t>“적은 수의 화상투약기로 최대한의 수요를 충족시키는”</a:t>
            </a:r>
            <a:endParaRPr sz="4500">
              <a:solidFill>
                <a:srgbClr val="38761D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입지 선정 목표</a:t>
            </a:r>
            <a:endParaRPr sz="3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0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f842dd1d_0_221"/>
          <p:cNvSpPr/>
          <p:nvPr/>
        </p:nvSpPr>
        <p:spPr>
          <a:xfrm>
            <a:off x="933900" y="2358475"/>
            <a:ext cx="16728525" cy="7688225"/>
          </a:xfrm>
          <a:prstGeom prst="flowChartProcess">
            <a:avLst/>
          </a:prstGeom>
          <a:solidFill>
            <a:srgbClr val="FFCC32"/>
          </a:solidFill>
          <a:ln cap="flat" cmpd="sng" w="9525">
            <a:solidFill>
              <a:srgbClr val="FFC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1ef842dd1d_0_221"/>
          <p:cNvSpPr/>
          <p:nvPr/>
        </p:nvSpPr>
        <p:spPr>
          <a:xfrm>
            <a:off x="621650" y="2008275"/>
            <a:ext cx="16728525" cy="7688225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" name="Google Shape;186;g21ef842dd1d_0_221"/>
          <p:cNvGrpSpPr/>
          <p:nvPr/>
        </p:nvGrpSpPr>
        <p:grpSpPr>
          <a:xfrm>
            <a:off x="12377259" y="4478900"/>
            <a:ext cx="4468785" cy="1906686"/>
            <a:chOff x="0" y="0"/>
            <a:chExt cx="5869940" cy="2720340"/>
          </a:xfrm>
        </p:grpSpPr>
        <p:sp>
          <p:nvSpPr>
            <p:cNvPr id="187" name="Google Shape;187;g21ef842dd1d_0_221"/>
            <p:cNvSpPr/>
            <p:nvPr/>
          </p:nvSpPr>
          <p:spPr>
            <a:xfrm>
              <a:off x="0" y="0"/>
              <a:ext cx="450850" cy="450850"/>
            </a:xfrm>
            <a:custGeom>
              <a:rect b="b" l="l" r="r" t="t"/>
              <a:pathLst>
                <a:path extrusionOk="0" h="450850" w="450850">
                  <a:moveTo>
                    <a:pt x="450850" y="450850"/>
                  </a:moveTo>
                  <a:lnTo>
                    <a:pt x="0" y="450850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8" name="Google Shape;188;g21ef842dd1d_0_221"/>
            <p:cNvSpPr/>
            <p:nvPr/>
          </p:nvSpPr>
          <p:spPr>
            <a:xfrm>
              <a:off x="0" y="450850"/>
              <a:ext cx="5869940" cy="2269490"/>
            </a:xfrm>
            <a:custGeom>
              <a:rect b="b" l="l" r="r" t="t"/>
              <a:pathLst>
                <a:path extrusionOk="0" h="2269490" w="5869940">
                  <a:moveTo>
                    <a:pt x="5280660" y="0"/>
                  </a:moveTo>
                  <a:lnTo>
                    <a:pt x="0" y="0"/>
                  </a:lnTo>
                  <a:lnTo>
                    <a:pt x="0" y="2269490"/>
                  </a:lnTo>
                  <a:lnTo>
                    <a:pt x="5280660" y="2269490"/>
                  </a:lnTo>
                  <a:lnTo>
                    <a:pt x="5280660" y="2268220"/>
                  </a:lnTo>
                  <a:lnTo>
                    <a:pt x="5869940" y="1134110"/>
                  </a:lnTo>
                  <a:close/>
                </a:path>
              </a:pathLst>
            </a:custGeom>
            <a:solidFill>
              <a:srgbClr val="FFCC32"/>
            </a:solidFill>
            <a:ln>
              <a:noFill/>
            </a:ln>
          </p:spPr>
        </p:sp>
      </p:grpSp>
      <p:grpSp>
        <p:nvGrpSpPr>
          <p:cNvPr id="189" name="Google Shape;189;g21ef842dd1d_0_221"/>
          <p:cNvGrpSpPr/>
          <p:nvPr/>
        </p:nvGrpSpPr>
        <p:grpSpPr>
          <a:xfrm>
            <a:off x="8673948" y="4478900"/>
            <a:ext cx="4468785" cy="1906686"/>
            <a:chOff x="0" y="0"/>
            <a:chExt cx="5869940" cy="2720340"/>
          </a:xfrm>
        </p:grpSpPr>
        <p:sp>
          <p:nvSpPr>
            <p:cNvPr id="190" name="Google Shape;190;g21ef842dd1d_0_221"/>
            <p:cNvSpPr/>
            <p:nvPr/>
          </p:nvSpPr>
          <p:spPr>
            <a:xfrm>
              <a:off x="0" y="0"/>
              <a:ext cx="450850" cy="450850"/>
            </a:xfrm>
            <a:custGeom>
              <a:rect b="b" l="l" r="r" t="t"/>
              <a:pathLst>
                <a:path extrusionOk="0" h="450850" w="450850">
                  <a:moveTo>
                    <a:pt x="450850" y="450850"/>
                  </a:moveTo>
                  <a:lnTo>
                    <a:pt x="0" y="450850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1" name="Google Shape;191;g21ef842dd1d_0_221"/>
            <p:cNvSpPr/>
            <p:nvPr/>
          </p:nvSpPr>
          <p:spPr>
            <a:xfrm>
              <a:off x="0" y="450850"/>
              <a:ext cx="5869940" cy="2269490"/>
            </a:xfrm>
            <a:custGeom>
              <a:rect b="b" l="l" r="r" t="t"/>
              <a:pathLst>
                <a:path extrusionOk="0" h="2269490" w="5869940">
                  <a:moveTo>
                    <a:pt x="5280660" y="0"/>
                  </a:moveTo>
                  <a:lnTo>
                    <a:pt x="0" y="0"/>
                  </a:lnTo>
                  <a:lnTo>
                    <a:pt x="0" y="2269490"/>
                  </a:lnTo>
                  <a:lnTo>
                    <a:pt x="5280660" y="2269490"/>
                  </a:lnTo>
                  <a:lnTo>
                    <a:pt x="5280660" y="2268220"/>
                  </a:lnTo>
                  <a:lnTo>
                    <a:pt x="5869940" y="1134110"/>
                  </a:lnTo>
                  <a:close/>
                </a:path>
              </a:pathLst>
            </a:custGeom>
            <a:solidFill>
              <a:srgbClr val="FFD24D"/>
            </a:solidFill>
            <a:ln>
              <a:noFill/>
            </a:ln>
          </p:spPr>
        </p:sp>
      </p:grpSp>
      <p:grpSp>
        <p:nvGrpSpPr>
          <p:cNvPr id="192" name="Google Shape;192;g21ef842dd1d_0_221"/>
          <p:cNvGrpSpPr/>
          <p:nvPr/>
        </p:nvGrpSpPr>
        <p:grpSpPr>
          <a:xfrm>
            <a:off x="4970636" y="4478900"/>
            <a:ext cx="4468785" cy="1906686"/>
            <a:chOff x="0" y="0"/>
            <a:chExt cx="5869940" cy="2720340"/>
          </a:xfrm>
        </p:grpSpPr>
        <p:sp>
          <p:nvSpPr>
            <p:cNvPr id="193" name="Google Shape;193;g21ef842dd1d_0_221"/>
            <p:cNvSpPr/>
            <p:nvPr/>
          </p:nvSpPr>
          <p:spPr>
            <a:xfrm>
              <a:off x="0" y="0"/>
              <a:ext cx="450850" cy="450850"/>
            </a:xfrm>
            <a:custGeom>
              <a:rect b="b" l="l" r="r" t="t"/>
              <a:pathLst>
                <a:path extrusionOk="0" h="450850" w="450850">
                  <a:moveTo>
                    <a:pt x="450850" y="450850"/>
                  </a:moveTo>
                  <a:lnTo>
                    <a:pt x="0" y="450850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4" name="Google Shape;194;g21ef842dd1d_0_221"/>
            <p:cNvSpPr/>
            <p:nvPr/>
          </p:nvSpPr>
          <p:spPr>
            <a:xfrm>
              <a:off x="0" y="450850"/>
              <a:ext cx="5869940" cy="2269490"/>
            </a:xfrm>
            <a:custGeom>
              <a:rect b="b" l="l" r="r" t="t"/>
              <a:pathLst>
                <a:path extrusionOk="0" h="2269490" w="5869940">
                  <a:moveTo>
                    <a:pt x="5280660" y="0"/>
                  </a:moveTo>
                  <a:lnTo>
                    <a:pt x="0" y="0"/>
                  </a:lnTo>
                  <a:lnTo>
                    <a:pt x="0" y="2269490"/>
                  </a:lnTo>
                  <a:lnTo>
                    <a:pt x="5280660" y="2269490"/>
                  </a:lnTo>
                  <a:lnTo>
                    <a:pt x="5280660" y="2268220"/>
                  </a:lnTo>
                  <a:lnTo>
                    <a:pt x="5869940" y="1134110"/>
                  </a:lnTo>
                  <a:close/>
                </a:path>
              </a:pathLst>
            </a:custGeom>
            <a:solidFill>
              <a:srgbClr val="FFDB70"/>
            </a:solidFill>
            <a:ln>
              <a:noFill/>
            </a:ln>
          </p:spPr>
        </p:sp>
      </p:grpSp>
      <p:grpSp>
        <p:nvGrpSpPr>
          <p:cNvPr id="195" name="Google Shape;195;g21ef842dd1d_0_221"/>
          <p:cNvGrpSpPr/>
          <p:nvPr/>
        </p:nvGrpSpPr>
        <p:grpSpPr>
          <a:xfrm>
            <a:off x="1267326" y="4478900"/>
            <a:ext cx="4245728" cy="1906686"/>
            <a:chOff x="0" y="0"/>
            <a:chExt cx="5869940" cy="2720340"/>
          </a:xfrm>
        </p:grpSpPr>
        <p:sp>
          <p:nvSpPr>
            <p:cNvPr id="196" name="Google Shape;196;g21ef842dd1d_0_221"/>
            <p:cNvSpPr/>
            <p:nvPr/>
          </p:nvSpPr>
          <p:spPr>
            <a:xfrm>
              <a:off x="0" y="0"/>
              <a:ext cx="450850" cy="450850"/>
            </a:xfrm>
            <a:custGeom>
              <a:rect b="b" l="l" r="r" t="t"/>
              <a:pathLst>
                <a:path extrusionOk="0" h="450850" w="450850">
                  <a:moveTo>
                    <a:pt x="450850" y="450850"/>
                  </a:moveTo>
                  <a:lnTo>
                    <a:pt x="0" y="450850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7" name="Google Shape;197;g21ef842dd1d_0_221"/>
            <p:cNvSpPr/>
            <p:nvPr/>
          </p:nvSpPr>
          <p:spPr>
            <a:xfrm>
              <a:off x="0" y="450850"/>
              <a:ext cx="5869940" cy="2269490"/>
            </a:xfrm>
            <a:custGeom>
              <a:rect b="b" l="l" r="r" t="t"/>
              <a:pathLst>
                <a:path extrusionOk="0" h="2269490" w="5869940">
                  <a:moveTo>
                    <a:pt x="5280660" y="0"/>
                  </a:moveTo>
                  <a:lnTo>
                    <a:pt x="0" y="0"/>
                  </a:lnTo>
                  <a:lnTo>
                    <a:pt x="0" y="2269490"/>
                  </a:lnTo>
                  <a:lnTo>
                    <a:pt x="5280660" y="2269490"/>
                  </a:lnTo>
                  <a:lnTo>
                    <a:pt x="5280660" y="2268220"/>
                  </a:lnTo>
                  <a:lnTo>
                    <a:pt x="5869940" y="1134110"/>
                  </a:lnTo>
                  <a:close/>
                </a:path>
              </a:pathLst>
            </a:custGeom>
            <a:solidFill>
              <a:srgbClr val="FFE391"/>
            </a:solidFill>
            <a:ln>
              <a:noFill/>
            </a:ln>
          </p:spPr>
        </p:sp>
      </p:grpSp>
      <p:sp>
        <p:nvSpPr>
          <p:cNvPr id="198" name="Google Shape;198;g21ef842dd1d_0_221"/>
          <p:cNvSpPr txBox="1"/>
          <p:nvPr/>
        </p:nvSpPr>
        <p:spPr>
          <a:xfrm>
            <a:off x="1191125" y="6935550"/>
            <a:ext cx="4063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o Hyeon"/>
              <a:buChar char="●"/>
            </a:pPr>
            <a:r>
              <a:rPr lang="en-US" sz="2300">
                <a:latin typeface="Do Hyeon"/>
                <a:ea typeface="Do Hyeon"/>
                <a:cs typeface="Do Hyeon"/>
                <a:sym typeface="Do Hyeon"/>
              </a:rPr>
              <a:t>화상투약</a:t>
            </a:r>
            <a:r>
              <a:rPr lang="en-US" sz="2300">
                <a:latin typeface="Do Hyeon"/>
                <a:ea typeface="Do Hyeon"/>
                <a:cs typeface="Do Hyeon"/>
                <a:sym typeface="Do Hyeon"/>
              </a:rPr>
              <a:t>기</a:t>
            </a:r>
            <a:r>
              <a:rPr lang="en-US" sz="2300">
                <a:latin typeface="Do Hyeon"/>
                <a:ea typeface="Do Hyeon"/>
                <a:cs typeface="Do Hyeon"/>
                <a:sym typeface="Do Hyeon"/>
              </a:rPr>
              <a:t> 입지 후보 지점 선정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o Hyeon"/>
              <a:buChar char="●"/>
            </a:pPr>
            <a:r>
              <a:rPr lang="en-US" sz="2300">
                <a:latin typeface="Do Hyeon"/>
                <a:ea typeface="Do Hyeon"/>
                <a:cs typeface="Do Hyeon"/>
                <a:sym typeface="Do Hyeon"/>
              </a:rPr>
              <a:t>접근성과 수요도 분석을 위한 수요지점 선정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9" name="Google Shape;199;g21ef842dd1d_0_221"/>
          <p:cNvSpPr txBox="1"/>
          <p:nvPr/>
        </p:nvSpPr>
        <p:spPr>
          <a:xfrm>
            <a:off x="2160450" y="5282350"/>
            <a:ext cx="2252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데이터 수집</a:t>
            </a:r>
            <a:endParaRPr sz="3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0" name="Google Shape;200;g21ef842dd1d_0_221"/>
          <p:cNvSpPr txBox="1"/>
          <p:nvPr/>
        </p:nvSpPr>
        <p:spPr>
          <a:xfrm>
            <a:off x="5469375" y="6935550"/>
            <a:ext cx="35955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o Hyeon"/>
              <a:buChar char="●"/>
            </a:pPr>
            <a:r>
              <a:rPr lang="en-US" sz="2300">
                <a:latin typeface="Do Hyeon"/>
                <a:ea typeface="Do Hyeon"/>
                <a:cs typeface="Do Hyeon"/>
                <a:sym typeface="Do Hyeon"/>
              </a:rPr>
              <a:t>최적 입지 선정을 위한</a:t>
            </a:r>
            <a:br>
              <a:rPr lang="en-US" sz="2300">
                <a:latin typeface="Do Hyeon"/>
                <a:ea typeface="Do Hyeon"/>
                <a:cs typeface="Do Hyeon"/>
                <a:sym typeface="Do Hyeon"/>
              </a:rPr>
            </a:br>
            <a:r>
              <a:rPr lang="en-US" sz="2300">
                <a:latin typeface="Do Hyeon"/>
                <a:ea typeface="Do Hyeon"/>
                <a:cs typeface="Do Hyeon"/>
                <a:sym typeface="Do Hyeon"/>
              </a:rPr>
              <a:t>지표 생성 및 단변량 분석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1" name="Google Shape;201;g21ef842dd1d_0_221"/>
          <p:cNvSpPr txBox="1"/>
          <p:nvPr/>
        </p:nvSpPr>
        <p:spPr>
          <a:xfrm>
            <a:off x="5834499" y="5282360"/>
            <a:ext cx="2900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latin typeface="Do Hyeon"/>
                <a:ea typeface="Do Hyeon"/>
                <a:cs typeface="Do Hyeon"/>
                <a:sym typeface="Do Hyeon"/>
              </a:rPr>
              <a:t>데이터 전처리</a:t>
            </a:r>
            <a:endParaRPr sz="3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2" name="Google Shape;202;g21ef842dd1d_0_221"/>
          <p:cNvSpPr txBox="1"/>
          <p:nvPr/>
        </p:nvSpPr>
        <p:spPr>
          <a:xfrm>
            <a:off x="9071827" y="6935550"/>
            <a:ext cx="359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o Hyeon"/>
              <a:buChar char="●"/>
            </a:pPr>
            <a:r>
              <a:rPr lang="en-US" sz="2300">
                <a:latin typeface="Do Hyeon"/>
                <a:ea typeface="Do Hyeon"/>
                <a:cs typeface="Do Hyeon"/>
                <a:sym typeface="Do Hyeon"/>
              </a:rPr>
              <a:t>MCLP 최적화 모델 생성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3" name="Google Shape;203;g21ef842dd1d_0_221"/>
          <p:cNvSpPr txBox="1"/>
          <p:nvPr/>
        </p:nvSpPr>
        <p:spPr>
          <a:xfrm>
            <a:off x="9660855" y="5282360"/>
            <a:ext cx="2900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latin typeface="Do Hyeon"/>
                <a:ea typeface="Do Hyeon"/>
                <a:cs typeface="Do Hyeon"/>
                <a:sym typeface="Do Hyeon"/>
              </a:rPr>
              <a:t>모델링</a:t>
            </a:r>
            <a:endParaRPr sz="3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4" name="Google Shape;204;g21ef842dd1d_0_221"/>
          <p:cNvSpPr txBox="1"/>
          <p:nvPr/>
        </p:nvSpPr>
        <p:spPr>
          <a:xfrm>
            <a:off x="12821850" y="6935550"/>
            <a:ext cx="42456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300"/>
              <a:buFont typeface="Do Hyeon"/>
              <a:buChar char="●"/>
            </a:pPr>
            <a:r>
              <a:rPr lang="en-US" sz="2300">
                <a:solidFill>
                  <a:srgbClr val="222222"/>
                </a:solidFill>
                <a:latin typeface="Do Hyeon"/>
                <a:ea typeface="Do Hyeon"/>
                <a:cs typeface="Do Hyeon"/>
                <a:sym typeface="Do Hyeon"/>
              </a:rPr>
              <a:t>화상투약기 최종입지선정 </a:t>
            </a:r>
            <a:endParaRPr sz="2300">
              <a:solidFill>
                <a:srgbClr val="22222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300"/>
              <a:buFont typeface="Do Hyeon"/>
              <a:buChar char="●"/>
            </a:pPr>
            <a:r>
              <a:rPr lang="en-US" sz="2300">
                <a:solidFill>
                  <a:srgbClr val="222222"/>
                </a:solidFill>
                <a:latin typeface="Do Hyeon"/>
                <a:ea typeface="Do Hyeon"/>
                <a:cs typeface="Do Hyeon"/>
                <a:sym typeface="Do Hyeon"/>
              </a:rPr>
              <a:t>최적화 모델 결과 확인 및 분석</a:t>
            </a:r>
            <a:endParaRPr sz="2300">
              <a:solidFill>
                <a:srgbClr val="22222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5" name="Google Shape;205;g21ef842dd1d_0_221"/>
          <p:cNvSpPr txBox="1"/>
          <p:nvPr/>
        </p:nvSpPr>
        <p:spPr>
          <a:xfrm>
            <a:off x="13330935" y="5277150"/>
            <a:ext cx="290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결과 해석</a:t>
            </a:r>
            <a:endParaRPr sz="4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6" name="Google Shape;206;g21ef842dd1d_0_221"/>
          <p:cNvSpPr txBox="1"/>
          <p:nvPr/>
        </p:nvSpPr>
        <p:spPr>
          <a:xfrm>
            <a:off x="723900" y="257175"/>
            <a:ext cx="45516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연구 계획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7" name="Google Shape;207;g21ef842dd1d_0_221"/>
          <p:cNvSpPr txBox="1"/>
          <p:nvPr/>
        </p:nvSpPr>
        <p:spPr>
          <a:xfrm>
            <a:off x="1028700" y="2453825"/>
            <a:ext cx="937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Do Hyeon"/>
                <a:ea typeface="Do Hyeon"/>
                <a:cs typeface="Do Hyeon"/>
                <a:sym typeface="Do Hyeon"/>
              </a:rPr>
              <a:t>화상투약기 입지 선정</a:t>
            </a:r>
            <a:endParaRPr sz="48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0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14fb69460_1_0"/>
          <p:cNvSpPr/>
          <p:nvPr/>
        </p:nvSpPr>
        <p:spPr>
          <a:xfrm>
            <a:off x="933900" y="2358475"/>
            <a:ext cx="16728525" cy="7688225"/>
          </a:xfrm>
          <a:prstGeom prst="flowChartProcess">
            <a:avLst/>
          </a:prstGeom>
          <a:solidFill>
            <a:srgbClr val="FFCC32"/>
          </a:solidFill>
          <a:ln cap="flat" cmpd="sng" w="9525">
            <a:solidFill>
              <a:srgbClr val="FFC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214fb69460_1_0"/>
          <p:cNvSpPr/>
          <p:nvPr/>
        </p:nvSpPr>
        <p:spPr>
          <a:xfrm>
            <a:off x="621650" y="2008275"/>
            <a:ext cx="16728525" cy="7688225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214fb69460_1_0"/>
          <p:cNvSpPr txBox="1"/>
          <p:nvPr/>
        </p:nvSpPr>
        <p:spPr>
          <a:xfrm>
            <a:off x="723900" y="257175"/>
            <a:ext cx="10037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데이터 </a:t>
            </a:r>
            <a:r>
              <a:rPr lang="en-US" sz="8800">
                <a:solidFill>
                  <a:srgbClr val="FF811A"/>
                </a:solidFill>
                <a:latin typeface="Do Hyeon"/>
                <a:ea typeface="Do Hyeon"/>
                <a:cs typeface="Do Hyeon"/>
                <a:sym typeface="Do Hyeon"/>
              </a:rPr>
              <a:t>분석 과정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5" name="Google Shape;215;g2214fb69460_1_0"/>
          <p:cNvSpPr txBox="1"/>
          <p:nvPr/>
        </p:nvSpPr>
        <p:spPr>
          <a:xfrm>
            <a:off x="1028700" y="2453825"/>
            <a:ext cx="555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Do Hyeon"/>
                <a:ea typeface="Do Hyeon"/>
                <a:cs typeface="Do Hyeon"/>
                <a:sym typeface="Do Hyeon"/>
              </a:rPr>
              <a:t>데이터 수집 및 전처리</a:t>
            </a:r>
            <a:endParaRPr sz="48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16" name="Google Shape;216;g2214fb69460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9425" y="2407450"/>
            <a:ext cx="7061176" cy="688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2214fb69460_1_0"/>
          <p:cNvPicPr preferRelativeResize="0"/>
          <p:nvPr/>
        </p:nvPicPr>
        <p:blipFill rotWithShape="1">
          <a:blip r:embed="rId4">
            <a:alphaModFix/>
          </a:blip>
          <a:srcRect b="0" l="12798" r="24276" t="0"/>
          <a:stretch/>
        </p:blipFill>
        <p:spPr>
          <a:xfrm>
            <a:off x="9652725" y="4313975"/>
            <a:ext cx="2873325" cy="2868500"/>
          </a:xfrm>
          <a:prstGeom prst="rect">
            <a:avLst/>
          </a:prstGeom>
          <a:noFill/>
          <a:ln cap="flat" cmpd="sng" w="76200">
            <a:solidFill>
              <a:srgbClr val="EF413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8" name="Google Shape;218;g2214fb69460_1_0"/>
          <p:cNvSpPr/>
          <p:nvPr/>
        </p:nvSpPr>
        <p:spPr>
          <a:xfrm flipH="1">
            <a:off x="12731300" y="5588375"/>
            <a:ext cx="693600" cy="1826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F4136"/>
          </a:solidFill>
          <a:ln cap="flat" cmpd="sng" w="9525">
            <a:solidFill>
              <a:srgbClr val="EF41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214fb69460_1_0"/>
          <p:cNvSpPr/>
          <p:nvPr/>
        </p:nvSpPr>
        <p:spPr>
          <a:xfrm>
            <a:off x="15410550" y="2564775"/>
            <a:ext cx="1584600" cy="80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7A7D9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●</a:t>
            </a:r>
            <a:r>
              <a:rPr lang="en-US" sz="1600">
                <a:solidFill>
                  <a:srgbClr val="212529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  약국</a:t>
            </a:r>
            <a:endParaRPr sz="1600">
              <a:solidFill>
                <a:srgbClr val="212529"/>
              </a:solidFill>
              <a:highlight>
                <a:schemeClr val="lt1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FAC25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●</a:t>
            </a:r>
            <a:r>
              <a:rPr lang="en-US" sz="1600">
                <a:solidFill>
                  <a:srgbClr val="212529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  버스 정류장</a:t>
            </a:r>
            <a:endParaRPr sz="1600">
              <a:solidFill>
                <a:srgbClr val="212529"/>
              </a:solidFill>
              <a:highlight>
                <a:schemeClr val="lt1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13C29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●</a:t>
            </a:r>
            <a:r>
              <a:rPr lang="en-US" sz="1600">
                <a:solidFill>
                  <a:srgbClr val="212529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  지하철역</a:t>
            </a:r>
            <a:endParaRPr sz="1600">
              <a:solidFill>
                <a:srgbClr val="212529"/>
              </a:solidFill>
              <a:highlight>
                <a:schemeClr val="lt1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0" name="Google Shape;220;g2214fb69460_1_0"/>
          <p:cNvSpPr txBox="1"/>
          <p:nvPr/>
        </p:nvSpPr>
        <p:spPr>
          <a:xfrm>
            <a:off x="933900" y="3368175"/>
            <a:ext cx="8513700" cy="60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Do Hyeon"/>
              <a:buChar char="●"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화상투약기 설치를 위한 위치 선정</a:t>
            </a:r>
            <a:r>
              <a:rPr lang="en-US"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31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 Hyeon"/>
              <a:buChar char="-"/>
            </a:pPr>
            <a:r>
              <a:rPr lang="en-US"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과학기술정보부에서 공고한 화상투약기 설치 조건에 따라 </a:t>
            </a:r>
            <a:endParaRPr sz="2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약국</a:t>
            </a:r>
            <a:r>
              <a:rPr lang="en-US"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으로 한정</a:t>
            </a:r>
            <a:r>
              <a:rPr lang="en-US" sz="1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1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→ 일반의약품이 공급되지 않는 한약국은 제외함</a:t>
            </a:r>
            <a:endParaRPr sz="2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o Hyeon"/>
              <a:buChar char="●"/>
            </a:pPr>
            <a:r>
              <a:rPr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화상투약기 실행 및 필요시간을 오후6시-오전6시로 한정함</a:t>
            </a:r>
            <a:endParaRPr sz="2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기존 화상투약기 운영시간 참고</a:t>
            </a:r>
            <a:endParaRPr sz="21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o Hyeon"/>
              <a:buChar char="●"/>
            </a:pPr>
            <a:r>
              <a:rPr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화상투약기 실행 시간으로 한정하여 </a:t>
            </a:r>
            <a:br>
              <a:rPr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광진구 내 버스정류장 및 지하철역의 유동인구를 파악</a:t>
            </a:r>
            <a:endParaRPr sz="2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o Hyeon"/>
              <a:buChar char="●"/>
            </a:pPr>
            <a:r>
              <a:rPr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광진구내 상권의 의약품 매출 데이터를 활용하여</a:t>
            </a:r>
            <a:br>
              <a:rPr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-US" sz="2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최소거리에 위치한 약국의 예상 매출 지표로 삼음</a:t>
            </a:r>
            <a:endParaRPr sz="24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